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0.xml" ContentType="application/vnd.ms-powerpoint.comments+xml"/>
  <Override PartName="/ppt/comments/modernComment_103_0.xml" ContentType="application/vnd.ms-powerpoint.comments+xml"/>
  <Override PartName="/ppt/comments/modernComment_104_0.xml" ContentType="application/vnd.ms-powerpoint.comments+xml"/>
  <Override PartName="/ppt/comments/modernComment_105_0.xml" ContentType="application/vnd.ms-powerpoint.comments+xml"/>
  <Override PartName="/ppt/notesSlides/notesSlide1.xml" ContentType="application/vnd.openxmlformats-officedocument.presentationml.notesSlide+xml"/>
  <Override PartName="/ppt/comments/modernComment_109_0.xml" ContentType="application/vnd.ms-powerpoint.comments+xml"/>
  <Override PartName="/ppt/comments/modernComment_10C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sldIdLst>
    <p:sldId id="256" r:id="rId5"/>
    <p:sldId id="257" r:id="rId6"/>
    <p:sldId id="259" r:id="rId7"/>
    <p:sldId id="276" r:id="rId8"/>
    <p:sldId id="277" r:id="rId9"/>
    <p:sldId id="260" r:id="rId10"/>
    <p:sldId id="261" r:id="rId11"/>
    <p:sldId id="263" r:id="rId12"/>
    <p:sldId id="265" r:id="rId13"/>
    <p:sldId id="266" r:id="rId14"/>
    <p:sldId id="270" r:id="rId15"/>
    <p:sldId id="268" r:id="rId16"/>
    <p:sldId id="271" r:id="rId17"/>
    <p:sldId id="272" r:id="rId18"/>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5C763F-FF81-6DED-8556-7873E2D32390}" name="Vanessa Olivas" initials="VO" userId="S::volivas@dpw.lacounty.gov::9e990930-0324-4bdd-869e-2e1acd10022d" providerId="AD"/>
  <p188:author id="{6F7AE748-1B59-51C4-3054-2EA83197E01C}" name="Elizabeth Vazquez" initials="EV" userId="S::evazquez@dpw.lacounty.gov::ca843e93-8de2-4cf1-a0f8-7c4f4f47e5b3" providerId="AD"/>
  <p188:author id="{108BDAC4-20FF-A83F-D2BA-3E67717212F9}" name="Vigen Abramyan" initials="VA" userId="S::VAbramyan@dpw.lacounty.gov::dea442e4-07d8-44b7-b38d-3b03437cfc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8" d="100"/>
          <a:sy n="148" d="100"/>
        </p:scale>
        <p:origin x="33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B8212C14-D1BF-4EB3-B879-E83403B7B776}" authorId="{6F7AE748-1B59-51C4-3054-2EA83197E01C}" created="2023-11-22T18:32:27.423">
    <pc:sldMkLst xmlns:pc="http://schemas.microsoft.com/office/powerpoint/2013/main/command">
      <pc:docMk/>
      <pc:sldMk cId="0" sldId="257"/>
    </pc:sldMkLst>
    <p188:replyLst>
      <p188:reply id="{CC211E39-5353-4D32-9349-E23DB820FBB5}" authorId="{0F5C763F-FF81-6DED-8556-7873E2D32390}" created="2023-11-22T18:36:37.641">
        <p188:txBody>
          <a:bodyPr/>
          <a:lstStyle/>
          <a:p>
            <a:r>
              <a:rPr lang="en-US"/>
              <a:t>I agree. most of this can be talking points. </a:t>
            </a:r>
          </a:p>
        </p188:txBody>
      </p188:reply>
    </p188:replyLst>
    <p188:txBody>
      <a:bodyPr/>
      <a:lstStyle/>
      <a:p>
        <a:r>
          <a:rPr lang="en-US"/>
          <a:t>This is a lot of text for one slide, if UWS is doing the presentation Im sure they can go over some of their background and we can remove some of these bullet points. 
[@Vanessa] thoughts? </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7629F1EF-6946-450D-A4AD-0278EC8E694A}" authorId="{0F5C763F-FF81-6DED-8556-7873E2D32390}" created="2023-11-22T18:39:46.925">
    <ac:deMkLst xmlns:ac="http://schemas.microsoft.com/office/drawing/2013/main/command">
      <pc:docMk xmlns:pc="http://schemas.microsoft.com/office/powerpoint/2013/main/command"/>
      <pc:sldMk xmlns:pc="http://schemas.microsoft.com/office/powerpoint/2013/main/command" cId="0" sldId="259"/>
      <ac:spMk id="16386" creationId="{00000000-0000-0000-0000-000000000000}"/>
    </ac:deMkLst>
    <p188:replyLst>
      <p188:reply id="{47C90D57-3DCF-4C56-AAC7-74AB77858E29}" authorId="{0F5C763F-FF81-6DED-8556-7873E2D32390}" created="2023-11-22T18:39:55.706">
        <p188:txBody>
          <a:bodyPr/>
          <a:lstStyle/>
          <a:p>
            <a:r>
              <a:rPr lang="en-US"/>
              <a:t>[@Elizabeth] thoughts?</a:t>
            </a:r>
          </a:p>
        </p188:txBody>
      </p188:reply>
      <p188:reply id="{A9A700B1-6737-4710-9BC0-6F7EA55ADF47}" authorId="{6F7AE748-1B59-51C4-3054-2EA83197E01C}" created="2023-11-22T19:04:52.525">
        <p188:txBody>
          <a:bodyPr/>
          <a:lstStyle/>
          <a:p>
            <a:r>
              <a:rPr lang="en-US"/>
              <a:t>I agree</a:t>
            </a:r>
          </a:p>
        </p188:txBody>
      </p188:reply>
    </p188:replyLst>
    <p188:txBody>
      <a:bodyPr/>
      <a:lstStyle/>
      <a:p>
        <a:r>
          <a:rPr lang="en-US"/>
          <a:t>i assume this slide refers to the benefits of having UWS provide service. i don't think most care about meeting mandates (it's also covered in the next slide), i would delete that bullet and add to the second bullet the benefits of organic waste recycling, for example less green house gases. </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9B5881E7-3DBA-44A6-8FD5-D6F7FF76D663}" authorId="{0F5C763F-FF81-6DED-8556-7873E2D32390}" created="2023-11-22T18:42:28.927">
    <ac:deMkLst xmlns:ac="http://schemas.microsoft.com/office/drawing/2013/main/command">
      <pc:docMk xmlns:pc="http://schemas.microsoft.com/office/powerpoint/2013/main/command"/>
      <pc:sldMk xmlns:pc="http://schemas.microsoft.com/office/powerpoint/2013/main/command" cId="0" sldId="260"/>
      <ac:spMk id="17410" creationId="{00000000-0000-0000-0000-000000000000}"/>
    </ac:deMkLst>
    <p188:txBody>
      <a:bodyPr/>
      <a:lstStyle/>
      <a:p>
        <a:r>
          <a:rPr lang="en-US"/>
          <a:t>food waste pails - august of 2024? they have to wait 8 months from the program start to get them?</a:t>
        </a:r>
      </a:p>
    </p188:txBody>
  </p188:cm>
  <p188:cm id="{0518A93A-F7A1-4059-BAF8-3CDFD8EED2AB}" authorId="{6F7AE748-1B59-51C4-3054-2EA83197E01C}" created="2023-11-22T19:06:01.120">
    <ac:txMkLst xmlns:ac="http://schemas.microsoft.com/office/drawing/2013/main/command">
      <pc:docMk xmlns:pc="http://schemas.microsoft.com/office/powerpoint/2013/main/command"/>
      <pc:sldMk xmlns:pc="http://schemas.microsoft.com/office/powerpoint/2013/main/command" cId="0" sldId="260"/>
      <ac:spMk id="17410" creationId="{00000000-0000-0000-0000-000000000000}"/>
      <ac:txMk cp="273" len="79">
        <ac:context len="507" hash="1794341594"/>
      </ac:txMk>
    </ac:txMkLst>
    <p188:pos x="3253518" y="1840182"/>
    <p188:txBody>
      <a:bodyPr/>
      <a:lstStyle/>
      <a:p>
        <a:r>
          <a:rPr lang="en-US"/>
          <a:t>Is this in general or just during cart washing days?</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CE7C898A-44B0-4178-AB9A-B8DD8633971B}" authorId="{108BDAC4-20FF-A83F-D2BA-3E67717212F9}" created="2023-11-22T16:18:11.611">
    <ac:txMkLst xmlns:ac="http://schemas.microsoft.com/office/drawing/2013/main/command">
      <pc:docMk xmlns:pc="http://schemas.microsoft.com/office/powerpoint/2013/main/command"/>
      <pc:sldMk xmlns:pc="http://schemas.microsoft.com/office/powerpoint/2013/main/command" cId="0" sldId="261"/>
      <ac:spMk id="19458" creationId="{00000000-0000-0000-0000-000000000000}"/>
      <ac:txMk cp="290" len="3">
        <ac:context len="346" hash="4064487950"/>
      </ac:txMk>
    </ac:txMkLst>
    <p188:pos x="1808162" y="3329251"/>
    <p188:txBody>
      <a:bodyPr/>
      <a:lstStyle/>
      <a:p>
        <a:r>
          <a:rPr lang="en-US"/>
          <a:t>Spell out CED</a:t>
        </a:r>
      </a:p>
    </p188:txBody>
  </p188:cm>
  <p188:cm id="{B14474E6-0F82-4304-9C49-4D54BA5C11BF}" authorId="{6F7AE748-1B59-51C4-3054-2EA83197E01C}" created="2023-11-22T18:20:13.367">
    <ac:txMkLst xmlns:ac="http://schemas.microsoft.com/office/drawing/2013/main/command">
      <pc:docMk xmlns:pc="http://schemas.microsoft.com/office/powerpoint/2013/main/command"/>
      <pc:sldMk xmlns:pc="http://schemas.microsoft.com/office/powerpoint/2013/main/command" cId="0" sldId="261"/>
      <ac:spMk id="19458" creationId="{00000000-0000-0000-0000-000000000000}"/>
      <ac:txMk cp="24" len="167">
        <ac:context len="346" hash="4064487950"/>
      </ac:txMk>
    </ac:txMkLst>
    <p188:pos x="8432589" y="1299510"/>
    <p188:txBody>
      <a:bodyPr/>
      <a:lstStyle/>
      <a:p>
        <a:r>
          <a:rPr lang="en-US"/>
          <a:t>Fix spacing</a:t>
        </a:r>
      </a:p>
    </p188:txBody>
  </p188:cm>
  <p188:cm id="{13F2F533-0697-496A-B06B-B109C4FC79A9}" authorId="{0F5C763F-FF81-6DED-8556-7873E2D32390}" created="2023-11-22T18:43:41.116">
    <ac:deMkLst xmlns:ac="http://schemas.microsoft.com/office/drawing/2013/main/command">
      <pc:docMk xmlns:pc="http://schemas.microsoft.com/office/powerpoint/2013/main/command"/>
      <pc:sldMk xmlns:pc="http://schemas.microsoft.com/office/powerpoint/2013/main/command" cId="0" sldId="261"/>
      <ac:spMk id="19458" creationId="{00000000-0000-0000-0000-000000000000}"/>
    </ac:deMkLst>
    <p188:txBody>
      <a:bodyPr/>
      <a:lstStyle/>
      <a:p>
        <a:r>
          <a:rPr lang="en-US"/>
          <a:t>sharps collection only? unlimited times? no distribution of containers? </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66A480ED-3E9D-4219-982A-19A82434C16C}" authorId="{0F5C763F-FF81-6DED-8556-7873E2D32390}" created="2023-11-22T18:46:16.087">
    <ac:deMkLst xmlns:ac="http://schemas.microsoft.com/office/drawing/2013/main/command">
      <pc:docMk xmlns:pc="http://schemas.microsoft.com/office/powerpoint/2013/main/command"/>
      <pc:sldMk xmlns:pc="http://schemas.microsoft.com/office/powerpoint/2013/main/command" cId="0" sldId="265"/>
      <ac:spMk id="3" creationId="{00000000-0000-0000-0000-000000000000}"/>
    </ac:deMkLst>
    <p188:txBody>
      <a:bodyPr/>
      <a:lstStyle/>
      <a:p>
        <a:r>
          <a:rPr lang="en-US"/>
          <a:t>I recommend adding the items that aren't already mentioned under basic service to the "Additional Services/Events" slide. I don't think we need this slide. </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28285959-CB53-412D-83A4-6ED4BFC580DF}" authorId="{6F7AE748-1B59-51C4-3054-2EA83197E01C}" created="2023-11-22T18:30:21.281">
    <ac:deMkLst xmlns:ac="http://schemas.microsoft.com/office/drawing/2013/main/command">
      <pc:docMk xmlns:pc="http://schemas.microsoft.com/office/powerpoint/2013/main/command"/>
      <pc:sldMk xmlns:pc="http://schemas.microsoft.com/office/powerpoint/2013/main/command" cId="0" sldId="268"/>
      <ac:picMk id="27652" creationId="{00000000-0000-0000-0000-000000000000}"/>
    </ac:deMkLst>
    <p188:txBody>
      <a:bodyPr/>
      <a:lstStyle/>
      <a:p>
        <a:r>
          <a:rPr lang="en-US"/>
          <a:t>Can we get a better photo? This one is pixelated.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1925"/>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idx="1"/>
          </p:nvPr>
        </p:nvSpPr>
        <p:spPr>
          <a:xfrm>
            <a:off x="3927574" y="1"/>
            <a:ext cx="3005121" cy="461925"/>
          </a:xfrm>
          <a:prstGeom prst="rect">
            <a:avLst/>
          </a:prstGeom>
        </p:spPr>
        <p:txBody>
          <a:bodyPr vert="horz" lIns="87316" tIns="43658" rIns="87316" bIns="43658" rtlCol="0"/>
          <a:lstStyle>
            <a:lvl1pPr algn="r">
              <a:defRPr sz="1100"/>
            </a:lvl1pPr>
          </a:lstStyle>
          <a:p>
            <a:fld id="{B6311C1B-C28B-44D2-B81F-E4388E323029}" type="datetimeFigureOut">
              <a:rPr lang="en-US" smtClean="0"/>
              <a:t>1/10/2024</a:t>
            </a:fld>
            <a:endParaRPr lang="en-US"/>
          </a:p>
        </p:txBody>
      </p:sp>
      <p:sp>
        <p:nvSpPr>
          <p:cNvPr id="4" name="Slide Image Placeholder 3"/>
          <p:cNvSpPr>
            <a:spLocks noGrp="1" noRot="1" noChangeAspect="1"/>
          </p:cNvSpPr>
          <p:nvPr>
            <p:ph type="sldImg" idx="2"/>
          </p:nvPr>
        </p:nvSpPr>
        <p:spPr>
          <a:xfrm>
            <a:off x="1393825" y="1152525"/>
            <a:ext cx="4146550" cy="3111500"/>
          </a:xfrm>
          <a:prstGeom prst="rect">
            <a:avLst/>
          </a:prstGeom>
          <a:noFill/>
          <a:ln w="12700">
            <a:solidFill>
              <a:prstClr val="black"/>
            </a:solidFill>
          </a:ln>
        </p:spPr>
        <p:txBody>
          <a:bodyPr vert="horz" lIns="87316" tIns="43658" rIns="87316" bIns="43658" rtlCol="0" anchor="ctr"/>
          <a:lstStyle/>
          <a:p>
            <a:endParaRPr lang="en-US"/>
          </a:p>
        </p:txBody>
      </p:sp>
      <p:sp>
        <p:nvSpPr>
          <p:cNvPr id="5" name="Notes Placeholder 4"/>
          <p:cNvSpPr>
            <a:spLocks noGrp="1"/>
          </p:cNvSpPr>
          <p:nvPr>
            <p:ph type="body" sz="quarter" idx="3"/>
          </p:nvPr>
        </p:nvSpPr>
        <p:spPr>
          <a:xfrm>
            <a:off x="693722" y="4437832"/>
            <a:ext cx="5546758" cy="3629843"/>
          </a:xfrm>
          <a:prstGeom prst="rect">
            <a:avLst/>
          </a:prstGeom>
        </p:spPr>
        <p:txBody>
          <a:bodyPr vert="horz" lIns="87316" tIns="43658" rIns="87316" bIns="43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76"/>
            <a:ext cx="3005121" cy="461924"/>
          </a:xfrm>
          <a:prstGeom prst="rect">
            <a:avLst/>
          </a:prstGeom>
        </p:spPr>
        <p:txBody>
          <a:bodyPr vert="horz" lIns="87316" tIns="43658" rIns="87316" bIns="43658" rtlCol="0" anchor="b"/>
          <a:lstStyle>
            <a:lvl1pPr algn="l">
              <a:defRPr sz="1100"/>
            </a:lvl1pPr>
          </a:lstStyle>
          <a:p>
            <a:endParaRPr lang="en-US"/>
          </a:p>
        </p:txBody>
      </p:sp>
      <p:sp>
        <p:nvSpPr>
          <p:cNvPr id="7" name="Slide Number Placeholder 6"/>
          <p:cNvSpPr>
            <a:spLocks noGrp="1"/>
          </p:cNvSpPr>
          <p:nvPr>
            <p:ph type="sldNum" sz="quarter" idx="5"/>
          </p:nvPr>
        </p:nvSpPr>
        <p:spPr>
          <a:xfrm>
            <a:off x="3927574" y="8758276"/>
            <a:ext cx="3005121" cy="461924"/>
          </a:xfrm>
          <a:prstGeom prst="rect">
            <a:avLst/>
          </a:prstGeom>
        </p:spPr>
        <p:txBody>
          <a:bodyPr vert="horz" lIns="87316" tIns="43658" rIns="87316" bIns="43658" rtlCol="0" anchor="b"/>
          <a:lstStyle>
            <a:lvl1pPr algn="r">
              <a:defRPr sz="1100"/>
            </a:lvl1pPr>
          </a:lstStyle>
          <a:p>
            <a:fld id="{82A0B3AC-2442-4F84-955F-D48CABEA2A98}" type="slidenum">
              <a:rPr lang="en-US" smtClean="0"/>
              <a:t>‹#›</a:t>
            </a:fld>
            <a:endParaRPr lang="en-US"/>
          </a:p>
        </p:txBody>
      </p:sp>
    </p:spTree>
    <p:extLst>
      <p:ext uri="{BB962C8B-B14F-4D97-AF65-F5344CB8AC3E}">
        <p14:creationId xmlns:p14="http://schemas.microsoft.com/office/powerpoint/2010/main" val="47968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0B3AC-2442-4F84-955F-D48CABEA2A98}" type="slidenum">
              <a:rPr lang="en-US" smtClean="0"/>
              <a:t>8</a:t>
            </a:fld>
            <a:endParaRPr lang="en-US"/>
          </a:p>
        </p:txBody>
      </p:sp>
    </p:spTree>
    <p:extLst>
      <p:ext uri="{BB962C8B-B14F-4D97-AF65-F5344CB8AC3E}">
        <p14:creationId xmlns:p14="http://schemas.microsoft.com/office/powerpoint/2010/main" val="365214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CB7F5F04-E38B-49EE-BBCD-0CDD80D39EB7}" type="datetimeFigureOut">
              <a:rPr lang="en-US" smtClean="0"/>
              <a:pPr>
                <a:defRPr/>
              </a:pPr>
              <a:t>1/10/2024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EF2400-69EF-4E68-92AB-B51E34A63335}"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158C3FE-B0BB-4C90-8DE7-9EE535EA8D3F}" type="datetimeFigureOut">
              <a:rPr lang="en-US" smtClean="0"/>
              <a:pPr>
                <a:defRPr/>
              </a:pPr>
              <a:t>1/10/2024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5E4C65-061A-43EA-AFD9-9784DC4258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249B5CA-48E7-4C83-B3E3-A7B8D76AC253}" type="datetimeFigureOut">
              <a:rPr lang="en-US" smtClean="0"/>
              <a:pPr>
                <a:defRPr/>
              </a:pPr>
              <a:t>1/10/2024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50D691-ED2B-4628-A657-2B481AFDA01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93F4A30-1EAB-47B9-BB72-6E61629EEC22}" type="datetimeFigureOut">
              <a:rPr lang="en-US" smtClean="0"/>
              <a:pPr>
                <a:defRPr/>
              </a:pPr>
              <a:t>1/10/2024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F169FF-D166-4DC1-B557-632135538DA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DB9F238-516D-4128-B225-E1A529D99830}" type="datetimeFigureOut">
              <a:rPr lang="en-US" smtClean="0"/>
              <a:pPr>
                <a:defRPr/>
              </a:pPr>
              <a:t>1/10/2024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6264E4-D5E3-4651-819B-72812B0B7E1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3BBB37C-C220-4FC6-9D38-0A44BE43F565}" type="datetimeFigureOut">
              <a:rPr lang="en-US" smtClean="0"/>
              <a:pPr>
                <a:defRPr/>
              </a:pPr>
              <a:t>1/10/2024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A873C0-DD1A-4FC1-A134-5ABA0ACBEE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68D1029-2A58-4834-9AA6-FF84BB40F9CE}" type="datetimeFigureOut">
              <a:rPr lang="en-US" smtClean="0"/>
              <a:pPr>
                <a:defRPr/>
              </a:pPr>
              <a:t>1/10/2024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651CC77-807C-42B8-BD28-29A91C5AFA9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2CFB9B4-9911-4DFE-8968-909AF5940048}" type="datetimeFigureOut">
              <a:rPr lang="en-US" smtClean="0"/>
              <a:pPr>
                <a:defRPr/>
              </a:pPr>
              <a:t>1/10/2024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A06D418-DB3B-483C-BCB3-342CFED070B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D02AF8-A420-448B-90F9-F1380EB5AFDC}" type="datetimeFigureOut">
              <a:rPr lang="en-US" smtClean="0"/>
              <a:pPr>
                <a:defRPr/>
              </a:pPr>
              <a:t>1/10/2024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FB2DC40-8461-46B0-BE9D-E285749D840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68EB356-7738-415C-A4C8-C5382D59F365}" type="datetimeFigureOut">
              <a:rPr lang="en-US" smtClean="0"/>
              <a:pPr>
                <a:defRPr/>
              </a:pPr>
              <a:t>1/10/2024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D3F2EE-DB23-4E5E-B8DC-6F7BB0441C7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78BB0B9-A692-499A-BE59-8D022DE5A667}" type="datetimeFigureOut">
              <a:rPr lang="en-US" smtClean="0"/>
              <a:pPr>
                <a:defRPr/>
              </a:pPr>
              <a:t>1/10/2024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BAB05A-4C31-44D4-9859-F0B5818ED19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36AEA4E-E5A0-42D9-AD2E-D64CE07FB5A9}" type="datetimeFigureOut">
              <a:rPr lang="en-US" smtClean="0"/>
              <a:pPr>
                <a:defRPr/>
              </a:pPr>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E7E572-DD56-4105-BD0C-BB9FAC09270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imgres?imgurl=http://www.londonderrynh.net/wp-content/uploads/2008/11/20081113_hazardous_waste.jpg&amp;imgrefurl=http://www.londonderrynh.net/?m=20101107&amp;usg=__-8xnICgGL6hyuGhVKuTecRzxh50=&amp;h=361&amp;w=495&amp;sz=61&amp;hl=en&amp;start=52&amp;zoom=1&amp;um=1&amp;itbs=1&amp;tbnid=mjR50zpjFkfOwM:&amp;tbnh=95&amp;tbnw=130&amp;prev=/images?q=no+hazardous+waste&amp;start=36&amp;um=1&amp;hl=en&amp;sa=N&amp;rls=com.microsoft:en-US&amp;ndsp=18&amp;tbm=isch&amp;ei=5-KITaXtIoiosQPztcmMDA" TargetMode="External"/><Relationship Id="rId2" Type="http://schemas.microsoft.com/office/2018/10/relationships/comments" Target="../comments/modernComment_10C_0.xml"/><Relationship Id="rId1" Type="http://schemas.openxmlformats.org/officeDocument/2006/relationships/slideLayout" Target="../slideLayouts/slideLayout7.xml"/><Relationship Id="rId6" Type="http://schemas.openxmlformats.org/officeDocument/2006/relationships/hyperlink" Target="http://www.cleanla.com/" TargetMode="External"/><Relationship Id="rId5" Type="http://schemas.openxmlformats.org/officeDocument/2006/relationships/image" Target="../media/image12.w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jpeg"/><Relationship Id="rId3" Type="http://schemas.openxmlformats.org/officeDocument/2006/relationships/hyperlink" Target="http://www.google.com/imgres?imgurl=http://1.bp.blogspot.com/_qLAWo-ifmVI/ShslJztMKRI/AAAAAAAACYA/kFXT12fmHXs/s400/memorial+day.gif&amp;imgrefurl=http://joboja.blogspot.com/2009_05_01_archive.html&amp;usg=__v8vy6flS-A2anZMOrQ8MsJEAr0Q=&amp;h=365&amp;w=379&amp;sz=8&amp;hl=en&amp;start=5&amp;zoom=1&amp;um=1&amp;itbs=1&amp;tbnid=K99dz0CzAwM0oM:&amp;tbnh=118&amp;tbnw=123&amp;prev=/images?q=memorial+day&amp;um=1&amp;hl=en&amp;sa=N&amp;rls=com.microsoft:en-US&amp;tbm=isch&amp;ei=kw-JTd6xM424sAPgxtCMDA" TargetMode="External"/><Relationship Id="rId7" Type="http://schemas.openxmlformats.org/officeDocument/2006/relationships/hyperlink" Target="http://www.google.com/imgres?imgurl=http://thebusinessglue.com/wp-content/uploads/Thanksgiving-Turkey.CD101706KS.jpg&amp;imgrefurl=http://thebusinessglue.com/2010/11/24/thanksgiving-turkey-get-in-my-belly/&amp;usg=__KzG4qPPpG_9SwCH-qnVouqhVmY4=&amp;h=299&amp;w=300&amp;sz=15&amp;hl=en&amp;start=41&amp;zoom=1&amp;um=1&amp;itbs=1&amp;tbnid=rHkjsPf7X-km2M:&amp;tbnh=116&amp;tbnw=116&amp;prev=/images?q=thanksgiving&amp;start=36&amp;um=1&amp;hl=en&amp;sa=N&amp;rls=com.microsoft:en-US&amp;ndsp=18&amp;tbm=isch&amp;ei=FhCJTfKHNJO4sAOf3rmDDA" TargetMode="External"/><Relationship Id="rId12"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hyperlink" Target="http://www.google.com/imgres?imgurl=http://www.americansale.com/Images/happy%20new%20year%20Category.jpg&amp;imgrefurl=http://www.americansale.com/Departments/Holidays.aspx&amp;usg=__MWgvs2CQORt5Snd4M5jEBSKRt4w=&amp;h=500&amp;w=500&amp;sz=283&amp;hl=en&amp;start=19&amp;zoom=1&amp;um=1&amp;itbs=1&amp;tbnid=Nr8usq1fjco5mM:&amp;tbnh=130&amp;tbnw=130&amp;prev=/images?q=new+years+day&amp;start=18&amp;um=1&amp;hl=en&amp;sa=N&amp;rls=com.microsoft:en-US&amp;ndsp=18&amp;tbm=isch&amp;ei=jhCJTa7gN4_6swOdqOWEDA" TargetMode="External"/><Relationship Id="rId5" Type="http://schemas.openxmlformats.org/officeDocument/2006/relationships/hyperlink" Target="http://www.google.com/imgres?imgurl=http://1.bp.blogspot.com/_rIZfaHBJWHE/SqS0DYaBNEI/AAAAAAAAPkg/2mD9LRrZmm0/s320/laborday18.gif&amp;imgrefurl=http://politicomafioso.blogspot.com/2009/09/happy-labor-day-2009.html&amp;usg=__7RVkRFXcbpQP-ITUjW0Zlp2-LnM=&amp;h=320&amp;w=276&amp;sz=177&amp;hl=en&amp;start=43&amp;zoom=1&amp;um=1&amp;itbs=1&amp;tbnid=6Au14S2xAr9z5M:&amp;tbnh=118&amp;tbnw=102&amp;prev=/images?q=labor+day&amp;start=36&amp;um=1&amp;hl=en&amp;sa=N&amp;rls=com.microsoft:en-US&amp;ndsp=18&amp;tbm=isch&amp;ei=zw-JTb3NDYS6sAO3seCLDA"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hyperlink" Target="http://www.google.com/imgres?imgurl=http://paperdesignsbybarbara.com/blog6/wp-content/uploads/2006/11/Christmas%20Tree.jpg&amp;imgrefurl=http://paperdesignsbybarbara.com/blog6/2006/11/&amp;usg=__QH2Ilb4zXa8whBEJ44x2ZAMA1X8=&amp;h=1721&amp;w=1244&amp;sz=343&amp;hl=en&amp;start=58&amp;zoom=1&amp;um=1&amp;itbs=1&amp;tbnid=cYqsrWj713FjrM:&amp;tbnh=150&amp;tbnw=108&amp;prev=/images?q=christmas&amp;start=54&amp;um=1&amp;hl=en&amp;sa=N&amp;rls=com.microsoft:en-US&amp;ndsp=18&amp;tbm=isch&amp;ei=WhCJTfSOHo70swP81o2ZD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1_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3_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104_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5_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9_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6" y="384810"/>
            <a:ext cx="6537960" cy="54976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314" name="Subtitle 2"/>
          <p:cNvSpPr>
            <a:spLocks noGrp="1"/>
          </p:cNvSpPr>
          <p:nvPr>
            <p:ph sz="half" idx="4294967295"/>
          </p:nvPr>
        </p:nvSpPr>
        <p:spPr>
          <a:xfrm>
            <a:off x="609600" y="5979319"/>
            <a:ext cx="7924800" cy="609600"/>
          </a:xfrm>
        </p:spPr>
        <p:txBody>
          <a:bodyPr>
            <a:normAutofit/>
          </a:bodyPr>
          <a:lstStyle/>
          <a:p>
            <a:pPr algn="ctr" eaLnBrk="1" hangingPunct="1">
              <a:buFont typeface="Wingdings" pitchFamily="2" charset="2"/>
              <a:buNone/>
              <a:defRPr/>
            </a:pPr>
            <a:r>
              <a:rPr lang="en-US" sz="1800" i="1" dirty="0"/>
              <a:t>Large Enough to Serve, Small Enough to Care!</a:t>
            </a:r>
          </a:p>
        </p:txBody>
      </p:sp>
      <p:sp>
        <p:nvSpPr>
          <p:cNvPr id="1026"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7"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8"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1" name="Picture 7"/>
          <p:cNvPicPr>
            <a:picLocks noChangeAspect="1" noChangeArrowheads="1"/>
          </p:cNvPicPr>
          <p:nvPr/>
        </p:nvPicPr>
        <p:blipFill>
          <a:blip r:embed="rId3" cstate="print">
            <a:clrChange>
              <a:clrFrom>
                <a:srgbClr val="ED9100"/>
              </a:clrFrom>
              <a:clrTo>
                <a:srgbClr val="ED9100">
                  <a:alpha val="0"/>
                </a:srgbClr>
              </a:clrTo>
            </a:clrChange>
          </a:blip>
          <a:srcRect/>
          <a:stretch>
            <a:fillRect/>
          </a:stretch>
        </p:blipFill>
        <p:spPr bwMode="auto">
          <a:xfrm>
            <a:off x="278288" y="5594349"/>
            <a:ext cx="1447800" cy="9699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0" y="228600"/>
            <a:ext cx="8510588" cy="1095375"/>
          </a:xfrm>
        </p:spPr>
        <p:txBody>
          <a:bodyPr>
            <a:normAutofit/>
          </a:bodyPr>
          <a:lstStyle/>
          <a:p>
            <a:pPr eaLnBrk="1" hangingPunct="1">
              <a:defRPr/>
            </a:pPr>
            <a:r>
              <a:rPr lang="en-US" sz="3600"/>
              <a:t>Where should I place my carts?</a:t>
            </a:r>
          </a:p>
        </p:txBody>
      </p:sp>
      <p:sp>
        <p:nvSpPr>
          <p:cNvPr id="24578" name="Content Placeholder 2"/>
          <p:cNvSpPr>
            <a:spLocks noGrp="1"/>
          </p:cNvSpPr>
          <p:nvPr>
            <p:ph idx="4294967295"/>
          </p:nvPr>
        </p:nvSpPr>
        <p:spPr>
          <a:xfrm>
            <a:off x="76200" y="1527728"/>
            <a:ext cx="4343400" cy="4949272"/>
          </a:xfrm>
        </p:spPr>
        <p:txBody>
          <a:bodyPr/>
          <a:lstStyle/>
          <a:p>
            <a:pPr eaLnBrk="1" hangingPunct="1">
              <a:defRPr/>
            </a:pPr>
            <a:r>
              <a:rPr lang="en-US" sz="2400" dirty="0"/>
              <a:t>Place your 3 carts on the street closest to the curb at least 18” apart from each other the night before your collection day or the day of by 6 a.m.</a:t>
            </a:r>
          </a:p>
          <a:p>
            <a:pPr eaLnBrk="1" hangingPunct="1">
              <a:defRPr/>
            </a:pPr>
            <a:endParaRPr lang="en-US" sz="2400" dirty="0"/>
          </a:p>
          <a:p>
            <a:pPr eaLnBrk="1" hangingPunct="1">
              <a:defRPr/>
            </a:pPr>
            <a:r>
              <a:rPr lang="en-US" sz="2400" dirty="0"/>
              <a:t>Collection vehicles will pass by to collect each container at different times on your collection day</a:t>
            </a:r>
          </a:p>
          <a:p>
            <a:pPr eaLnBrk="1" hangingPunct="1">
              <a:defRPr/>
            </a:pPr>
            <a:endParaRPr lang="en-US" sz="2000" dirty="0"/>
          </a:p>
        </p:txBody>
      </p:sp>
      <p:pic>
        <p:nvPicPr>
          <p:cNvPr id="24579" name="Picture 6" descr="IMG_3059"/>
          <p:cNvPicPr>
            <a:picLocks noChangeAspect="1" noChangeArrowheads="1"/>
          </p:cNvPicPr>
          <p:nvPr/>
        </p:nvPicPr>
        <p:blipFill rotWithShape="1">
          <a:blip r:embed="rId2" cstate="print"/>
          <a:srcRect l="19403"/>
          <a:stretch/>
        </p:blipFill>
        <p:spPr bwMode="auto">
          <a:xfrm>
            <a:off x="4800600" y="1595438"/>
            <a:ext cx="4114800" cy="4071937"/>
          </a:xfrm>
          <a:prstGeom prst="rect">
            <a:avLst/>
          </a:prstGeom>
          <a:noFill/>
          <a:ln w="38100" cmpd="dbl">
            <a:solidFill>
              <a:schemeClr val="tx2"/>
            </a:solidFill>
            <a:miter lim="800000"/>
            <a:headEnd/>
            <a:tailEnd/>
          </a:ln>
        </p:spPr>
      </p:pic>
      <p:sp>
        <p:nvSpPr>
          <p:cNvPr id="5"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8" name="Picture 7"/>
          <p:cNvPicPr>
            <a:picLocks noChangeAspect="1" noChangeArrowheads="1"/>
          </p:cNvPicPr>
          <p:nvPr/>
        </p:nvPicPr>
        <p:blipFill>
          <a:blip r:embed="rId3" cstate="print">
            <a:clrChange>
              <a:clrFrom>
                <a:srgbClr val="ED9100"/>
              </a:clrFrom>
              <a:clrTo>
                <a:srgbClr val="ED9100">
                  <a:alpha val="0"/>
                </a:srgbClr>
              </a:clrTo>
            </a:clrChange>
          </a:blip>
          <a:srcRect/>
          <a:stretch>
            <a:fillRect/>
          </a:stretch>
        </p:blipFill>
        <p:spPr bwMode="auto">
          <a:xfrm>
            <a:off x="7608435" y="5851525"/>
            <a:ext cx="1287915" cy="7127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0" y="228600"/>
            <a:ext cx="9144000" cy="1325563"/>
          </a:xfrm>
        </p:spPr>
        <p:txBody>
          <a:bodyPr>
            <a:normAutofit/>
          </a:bodyPr>
          <a:lstStyle/>
          <a:p>
            <a:pPr eaLnBrk="1" hangingPunct="1">
              <a:defRPr/>
            </a:pPr>
            <a:r>
              <a:rPr lang="en-US" sz="4000"/>
              <a:t>Bulky Items and Missed Pick-ups</a:t>
            </a:r>
          </a:p>
        </p:txBody>
      </p:sp>
      <p:sp>
        <p:nvSpPr>
          <p:cNvPr id="3" name="Content Placeholder 2"/>
          <p:cNvSpPr>
            <a:spLocks noGrp="1"/>
          </p:cNvSpPr>
          <p:nvPr>
            <p:ph sz="half" idx="4294967295"/>
          </p:nvPr>
        </p:nvSpPr>
        <p:spPr>
          <a:xfrm>
            <a:off x="0" y="1077964"/>
            <a:ext cx="4972050" cy="5551436"/>
          </a:xfrm>
        </p:spPr>
        <p:txBody>
          <a:bodyPr>
            <a:normAutofit fontScale="92500" lnSpcReduction="20000"/>
          </a:bodyPr>
          <a:lstStyle/>
          <a:p>
            <a:pPr eaLnBrk="1" hangingPunct="1">
              <a:lnSpc>
                <a:spcPct val="90000"/>
              </a:lnSpc>
              <a:defRPr/>
            </a:pPr>
            <a:endParaRPr lang="en-US" sz="2200" dirty="0"/>
          </a:p>
          <a:p>
            <a:pPr eaLnBrk="1" hangingPunct="1">
              <a:lnSpc>
                <a:spcPct val="90000"/>
              </a:lnSpc>
              <a:defRPr/>
            </a:pPr>
            <a:r>
              <a:rPr lang="en-US" sz="2200" dirty="0"/>
              <a:t>You can schedule a bulky item pick-up by calling the UWS customer service line to set up an appointment prior to collection. You may also download the City of Maywood's “</a:t>
            </a:r>
            <a:r>
              <a:rPr lang="en-US" sz="2200" dirty="0" err="1"/>
              <a:t>connectmaywood</a:t>
            </a:r>
            <a:r>
              <a:rPr lang="en-US" sz="2200" dirty="0"/>
              <a:t>” app to  report your bulky item pick-up.</a:t>
            </a:r>
          </a:p>
          <a:p>
            <a:pPr eaLnBrk="1" hangingPunct="1">
              <a:lnSpc>
                <a:spcPct val="90000"/>
              </a:lnSpc>
              <a:defRPr/>
            </a:pPr>
            <a:endParaRPr lang="en-US" sz="2200" dirty="0"/>
          </a:p>
          <a:p>
            <a:pPr eaLnBrk="1" hangingPunct="1">
              <a:lnSpc>
                <a:spcPct val="90000"/>
              </a:lnSpc>
              <a:defRPr/>
            </a:pPr>
            <a:r>
              <a:rPr lang="en-US" sz="2200" dirty="0"/>
              <a:t>Bulky items and E-waste should be placed out on the curb after an appointment date is set up. You must place your bulky items and e-waste on the curb 24 hours in advance of collection day. </a:t>
            </a:r>
          </a:p>
          <a:p>
            <a:pPr marL="0" indent="0" eaLnBrk="1" hangingPunct="1">
              <a:lnSpc>
                <a:spcPct val="90000"/>
              </a:lnSpc>
              <a:buNone/>
              <a:defRPr/>
            </a:pPr>
            <a:endParaRPr lang="en-US" sz="2200" dirty="0"/>
          </a:p>
          <a:p>
            <a:pPr eaLnBrk="1" hangingPunct="1">
              <a:lnSpc>
                <a:spcPct val="90000"/>
              </a:lnSpc>
              <a:defRPr/>
            </a:pPr>
            <a:r>
              <a:rPr lang="en-US" sz="2200" dirty="0"/>
              <a:t>Do not place bulky Items or e-waste out on the curb until an appointment is scheduled. Bulky items that are set out and not reported can lead to code enforcement action. </a:t>
            </a:r>
          </a:p>
          <a:p>
            <a:pPr eaLnBrk="1" hangingPunct="1">
              <a:lnSpc>
                <a:spcPct val="90000"/>
              </a:lnSpc>
              <a:buNone/>
              <a:defRPr/>
            </a:pPr>
            <a:endParaRPr lang="en-US" sz="2200" dirty="0"/>
          </a:p>
          <a:p>
            <a:pPr eaLnBrk="1" hangingPunct="1">
              <a:lnSpc>
                <a:spcPct val="90000"/>
              </a:lnSpc>
              <a:defRPr/>
            </a:pPr>
            <a:r>
              <a:rPr lang="en-US" sz="2200" dirty="0"/>
              <a:t>Missed pick-ups - If your trash is not picked-up contact UWS at  (562) 287-7888.</a:t>
            </a:r>
          </a:p>
          <a:p>
            <a:pPr marL="0" indent="0" eaLnBrk="1" hangingPunct="1">
              <a:lnSpc>
                <a:spcPct val="90000"/>
              </a:lnSpc>
              <a:buNone/>
              <a:defRPr/>
            </a:pPr>
            <a:endParaRPr lang="en-US" sz="2600" dirty="0"/>
          </a:p>
        </p:txBody>
      </p:sp>
      <p:pic>
        <p:nvPicPr>
          <p:cNvPr id="25603" name="Picture 2"/>
          <p:cNvPicPr>
            <a:picLocks noGrp="1" noChangeAspect="1" noChangeArrowheads="1"/>
          </p:cNvPicPr>
          <p:nvPr>
            <p:ph sz="half" idx="4294967295"/>
          </p:nvPr>
        </p:nvPicPr>
        <p:blipFill>
          <a:blip r:embed="rId2"/>
          <a:srcRect/>
          <a:stretch>
            <a:fillRect/>
          </a:stretch>
        </p:blipFill>
        <p:spPr>
          <a:xfrm>
            <a:off x="5029200" y="2057400"/>
            <a:ext cx="3962400" cy="3097213"/>
          </a:xfrm>
          <a:ln w="38100" cmpd="dbl">
            <a:solidFill>
              <a:schemeClr val="tx2"/>
            </a:solidFill>
          </a:ln>
        </p:spPr>
      </p:pic>
      <p:sp>
        <p:nvSpPr>
          <p:cNvPr id="6"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7"/>
          <p:cNvPicPr>
            <a:picLocks noChangeAspect="1" noChangeArrowheads="1"/>
          </p:cNvPicPr>
          <p:nvPr/>
        </p:nvPicPr>
        <p:blipFill>
          <a:blip r:embed="rId3" cstate="print">
            <a:clrChange>
              <a:clrFrom>
                <a:srgbClr val="ED9100"/>
              </a:clrFrom>
              <a:clrTo>
                <a:srgbClr val="ED9100">
                  <a:alpha val="0"/>
                </a:srgbClr>
              </a:clrTo>
            </a:clrChange>
          </a:blip>
          <a:srcRect/>
          <a:stretch>
            <a:fillRect/>
          </a:stretch>
        </p:blipFill>
        <p:spPr bwMode="auto">
          <a:xfrm>
            <a:off x="7715250" y="5791200"/>
            <a:ext cx="1276350" cy="70638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325563"/>
          </a:xfrm>
        </p:spPr>
        <p:txBody>
          <a:bodyPr>
            <a:normAutofit/>
          </a:bodyPr>
          <a:lstStyle/>
          <a:p>
            <a:pPr eaLnBrk="1" hangingPunct="1">
              <a:defRPr/>
            </a:pPr>
            <a:r>
              <a:rPr lang="en-US" sz="4000"/>
              <a:t>Hazardous Waste: Too TOXIC to TRASH</a:t>
            </a:r>
          </a:p>
        </p:txBody>
      </p:sp>
      <p:sp>
        <p:nvSpPr>
          <p:cNvPr id="27650" name="Content Placeholder 2"/>
          <p:cNvSpPr>
            <a:spLocks noGrp="1"/>
          </p:cNvSpPr>
          <p:nvPr>
            <p:ph sz="half" idx="4294967295"/>
          </p:nvPr>
        </p:nvSpPr>
        <p:spPr>
          <a:xfrm>
            <a:off x="457200" y="1600200"/>
            <a:ext cx="4191000" cy="3352800"/>
          </a:xfrm>
        </p:spPr>
        <p:txBody>
          <a:bodyPr>
            <a:normAutofit lnSpcReduction="10000"/>
          </a:bodyPr>
          <a:lstStyle/>
          <a:p>
            <a:pPr eaLnBrk="1" hangingPunct="1">
              <a:defRPr/>
            </a:pPr>
            <a:r>
              <a:rPr lang="en-US" sz="2400" dirty="0">
                <a:solidFill>
                  <a:srgbClr val="FF0000"/>
                </a:solidFill>
              </a:rPr>
              <a:t>No</a:t>
            </a:r>
            <a:r>
              <a:rPr lang="en-US" sz="2400" dirty="0"/>
              <a:t> Paint</a:t>
            </a:r>
          </a:p>
          <a:p>
            <a:pPr eaLnBrk="1" hangingPunct="1">
              <a:defRPr/>
            </a:pPr>
            <a:r>
              <a:rPr lang="en-US" sz="2400" dirty="0">
                <a:solidFill>
                  <a:srgbClr val="FF0000"/>
                </a:solidFill>
              </a:rPr>
              <a:t>No</a:t>
            </a:r>
            <a:r>
              <a:rPr lang="en-US" sz="2400" dirty="0"/>
              <a:t> Batteries</a:t>
            </a:r>
          </a:p>
          <a:p>
            <a:pPr eaLnBrk="1" hangingPunct="1">
              <a:defRPr/>
            </a:pPr>
            <a:r>
              <a:rPr lang="en-US" sz="2400" dirty="0">
                <a:solidFill>
                  <a:srgbClr val="FF0000"/>
                </a:solidFill>
              </a:rPr>
              <a:t>No</a:t>
            </a:r>
            <a:r>
              <a:rPr lang="en-US" sz="2400" dirty="0"/>
              <a:t> Car Parts</a:t>
            </a:r>
          </a:p>
          <a:p>
            <a:pPr eaLnBrk="1" hangingPunct="1">
              <a:defRPr/>
            </a:pPr>
            <a:r>
              <a:rPr lang="en-US" sz="2400" dirty="0">
                <a:solidFill>
                  <a:srgbClr val="FF0000"/>
                </a:solidFill>
              </a:rPr>
              <a:t>No</a:t>
            </a:r>
            <a:r>
              <a:rPr lang="en-US" sz="2400" dirty="0"/>
              <a:t> Flammable Liquids</a:t>
            </a:r>
          </a:p>
          <a:p>
            <a:pPr eaLnBrk="1" hangingPunct="1">
              <a:defRPr/>
            </a:pPr>
            <a:r>
              <a:rPr lang="en-US" sz="2400" dirty="0">
                <a:solidFill>
                  <a:srgbClr val="FF0000"/>
                </a:solidFill>
              </a:rPr>
              <a:t>No</a:t>
            </a:r>
            <a:r>
              <a:rPr lang="en-US" sz="2400" dirty="0"/>
              <a:t> Household Cleaners</a:t>
            </a:r>
          </a:p>
          <a:p>
            <a:pPr eaLnBrk="1" hangingPunct="1">
              <a:defRPr/>
            </a:pPr>
            <a:r>
              <a:rPr lang="en-US" sz="2400" dirty="0">
                <a:solidFill>
                  <a:srgbClr val="FF0000"/>
                </a:solidFill>
              </a:rPr>
              <a:t>No</a:t>
            </a:r>
            <a:r>
              <a:rPr lang="en-US" sz="2400" dirty="0"/>
              <a:t> Engine Coolant</a:t>
            </a:r>
          </a:p>
          <a:p>
            <a:pPr eaLnBrk="1" hangingPunct="1">
              <a:defRPr/>
            </a:pPr>
            <a:r>
              <a:rPr lang="en-US" sz="2400" dirty="0">
                <a:solidFill>
                  <a:srgbClr val="FF0000"/>
                </a:solidFill>
              </a:rPr>
              <a:t>No</a:t>
            </a:r>
            <a:r>
              <a:rPr lang="en-US" sz="2400" dirty="0"/>
              <a:t> Pesticides</a:t>
            </a:r>
          </a:p>
          <a:p>
            <a:pPr eaLnBrk="1" hangingPunct="1">
              <a:defRPr/>
            </a:pPr>
            <a:r>
              <a:rPr lang="en-US" sz="2400" dirty="0">
                <a:solidFill>
                  <a:srgbClr val="FF0000"/>
                </a:solidFill>
              </a:rPr>
              <a:t>No</a:t>
            </a:r>
            <a:r>
              <a:rPr lang="en-US" sz="2400" dirty="0"/>
              <a:t> Used Oil</a:t>
            </a:r>
          </a:p>
        </p:txBody>
      </p:sp>
      <p:pic>
        <p:nvPicPr>
          <p:cNvPr id="27651" name="Picture 4" descr="http://t1.gstatic.com/images?q=tbn:ANd9GcSbNWf5L52vc6HJAOmPHl4OhGP5ZPAmAM5_dzMkG40uw_WyWf5_4zNeyZ3F">
            <a:hlinkClick r:id="rId3"/>
          </p:cNvPr>
          <p:cNvPicPr>
            <a:picLocks noGrp="1" noChangeAspect="1" noChangeArrowheads="1"/>
          </p:cNvPicPr>
          <p:nvPr>
            <p:ph sz="half" idx="4294967295"/>
          </p:nvPr>
        </p:nvPicPr>
        <p:blipFill>
          <a:blip r:embed="rId4"/>
          <a:srcRect/>
          <a:stretch>
            <a:fillRect/>
          </a:stretch>
        </p:blipFill>
        <p:spPr>
          <a:xfrm>
            <a:off x="5190748" y="1993484"/>
            <a:ext cx="3433762" cy="2362200"/>
          </a:xfrm>
        </p:spPr>
      </p:pic>
      <p:pic>
        <p:nvPicPr>
          <p:cNvPr id="27652" name="Picture 5" descr="C:\Documents and Settings\mmendoza\Desktop\My Pictures\Microsoft Clip Organizer\j0303675.wmf"/>
          <p:cNvPicPr>
            <a:picLocks noChangeAspect="1" noChangeArrowheads="1"/>
          </p:cNvPicPr>
          <p:nvPr/>
        </p:nvPicPr>
        <p:blipFill>
          <a:blip r:embed="rId5"/>
          <a:srcRect/>
          <a:stretch>
            <a:fillRect/>
          </a:stretch>
        </p:blipFill>
        <p:spPr bwMode="auto">
          <a:xfrm>
            <a:off x="5410200" y="1547965"/>
            <a:ext cx="3077415" cy="3094036"/>
          </a:xfrm>
          <a:prstGeom prst="rect">
            <a:avLst/>
          </a:prstGeom>
          <a:noFill/>
          <a:ln w="9525">
            <a:noFill/>
            <a:miter lim="800000"/>
            <a:headEnd/>
            <a:tailEnd/>
          </a:ln>
        </p:spPr>
      </p:pic>
      <p:sp>
        <p:nvSpPr>
          <p:cNvPr id="27653" name="TextBox 5"/>
          <p:cNvSpPr txBox="1">
            <a:spLocks noChangeArrowheads="1"/>
          </p:cNvSpPr>
          <p:nvPr/>
        </p:nvSpPr>
        <p:spPr bwMode="auto">
          <a:xfrm>
            <a:off x="0" y="5105788"/>
            <a:ext cx="9144000" cy="830997"/>
          </a:xfrm>
          <a:prstGeom prst="rect">
            <a:avLst/>
          </a:prstGeom>
          <a:noFill/>
          <a:ln w="9525">
            <a:noFill/>
            <a:miter lim="800000"/>
            <a:headEnd/>
            <a:tailEnd/>
          </a:ln>
        </p:spPr>
        <p:txBody>
          <a:bodyPr wrap="square">
            <a:spAutoFit/>
          </a:bodyPr>
          <a:lstStyle/>
          <a:p>
            <a:pPr algn="ctr"/>
            <a:r>
              <a:rPr lang="en-US" sz="2400">
                <a:latin typeface="Calibri" pitchFamily="34" charset="0"/>
              </a:rPr>
              <a:t>Los Angeles County offers FREE Household Hazardous Waste events.  To find a location near you, please call (888) CLEAN-LA or visit </a:t>
            </a:r>
            <a:r>
              <a:rPr lang="en-US" sz="2400">
                <a:latin typeface="Calibri" pitchFamily="34" charset="0"/>
                <a:hlinkClick r:id="rId6"/>
              </a:rPr>
              <a:t>cleanla.com</a:t>
            </a:r>
            <a:r>
              <a:rPr lang="en-US" sz="2400">
                <a:latin typeface="Calibri" pitchFamily="34" charset="0"/>
              </a:rPr>
              <a:t>.</a:t>
            </a:r>
          </a:p>
        </p:txBody>
      </p:sp>
      <p:sp>
        <p:nvSpPr>
          <p:cNvPr id="7"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6"/>
          <p:cNvSpPr>
            <a:spLocks noGrp="1"/>
          </p:cNvSpPr>
          <p:nvPr>
            <p:ph type="title" idx="4294967295"/>
          </p:nvPr>
        </p:nvSpPr>
        <p:spPr>
          <a:xfrm>
            <a:off x="0" y="152400"/>
            <a:ext cx="9144000" cy="1325563"/>
          </a:xfrm>
        </p:spPr>
        <p:txBody>
          <a:bodyPr>
            <a:normAutofit/>
          </a:bodyPr>
          <a:lstStyle/>
          <a:p>
            <a:pPr eaLnBrk="1" hangingPunct="1"/>
            <a:r>
              <a:rPr lang="en-US" sz="3200"/>
              <a:t>Holiday Schedule</a:t>
            </a:r>
            <a:br>
              <a:rPr lang="en-US" sz="3200"/>
            </a:br>
            <a:r>
              <a:rPr lang="en-US" sz="2700"/>
              <a:t>Universal Waste Systems Inc. observes the following holidays:</a:t>
            </a:r>
            <a:endParaRPr lang="en-US" sz="3200"/>
          </a:p>
        </p:txBody>
      </p:sp>
      <p:pic>
        <p:nvPicPr>
          <p:cNvPr id="29698" name="Picture 5"/>
          <p:cNvPicPr>
            <a:picLocks noChangeAspect="1" noChangeArrowheads="1"/>
          </p:cNvPicPr>
          <p:nvPr/>
        </p:nvPicPr>
        <p:blipFill>
          <a:blip r:embed="rId2"/>
          <a:srcRect/>
          <a:stretch>
            <a:fillRect/>
          </a:stretch>
        </p:blipFill>
        <p:spPr bwMode="auto">
          <a:xfrm>
            <a:off x="4038600" y="1524000"/>
            <a:ext cx="1219200" cy="1184275"/>
          </a:xfrm>
          <a:prstGeom prst="rect">
            <a:avLst/>
          </a:prstGeom>
          <a:noFill/>
          <a:ln w="9525">
            <a:noFill/>
            <a:miter lim="800000"/>
            <a:headEnd/>
            <a:tailEnd/>
          </a:ln>
        </p:spPr>
      </p:pic>
      <p:pic>
        <p:nvPicPr>
          <p:cNvPr id="29699" name="Picture 7" descr="http://t1.gstatic.com/images?q=tbn:ANd9GcRkQu55CGM-XEPWAwnr_r0VZBTG0oYkfoakNDh6ElqhBI3Tumb4cJtjRM0">
            <a:hlinkClick r:id="rId3"/>
          </p:cNvPr>
          <p:cNvPicPr>
            <a:picLocks noChangeAspect="1" noChangeArrowheads="1"/>
          </p:cNvPicPr>
          <p:nvPr/>
        </p:nvPicPr>
        <p:blipFill>
          <a:blip r:embed="rId4"/>
          <a:srcRect/>
          <a:stretch>
            <a:fillRect/>
          </a:stretch>
        </p:blipFill>
        <p:spPr bwMode="auto">
          <a:xfrm>
            <a:off x="838200" y="1441630"/>
            <a:ext cx="1416050" cy="1358720"/>
          </a:xfrm>
          <a:prstGeom prst="rect">
            <a:avLst/>
          </a:prstGeom>
          <a:noFill/>
          <a:ln w="9525">
            <a:noFill/>
            <a:miter lim="800000"/>
            <a:headEnd/>
            <a:tailEnd/>
          </a:ln>
        </p:spPr>
      </p:pic>
      <p:pic>
        <p:nvPicPr>
          <p:cNvPr id="29700" name="Picture 9" descr="http://t1.gstatic.com/images?q=tbn:ANd9GcQlS7Vx5hxPCeE1pg4dkmkA0lYhcHb3BmLbAHCebSw55zI0y-3mDVh-bLo">
            <a:hlinkClick r:id="rId5"/>
          </p:cNvPr>
          <p:cNvPicPr>
            <a:picLocks noChangeAspect="1" noChangeArrowheads="1"/>
          </p:cNvPicPr>
          <p:nvPr/>
        </p:nvPicPr>
        <p:blipFill>
          <a:blip r:embed="rId6"/>
          <a:srcRect/>
          <a:stretch>
            <a:fillRect/>
          </a:stretch>
        </p:blipFill>
        <p:spPr bwMode="auto">
          <a:xfrm>
            <a:off x="6781800" y="1524000"/>
            <a:ext cx="1219200" cy="1200150"/>
          </a:xfrm>
          <a:prstGeom prst="rect">
            <a:avLst/>
          </a:prstGeom>
          <a:noFill/>
          <a:ln w="9525">
            <a:noFill/>
            <a:miter lim="800000"/>
            <a:headEnd/>
            <a:tailEnd/>
          </a:ln>
        </p:spPr>
      </p:pic>
      <p:pic>
        <p:nvPicPr>
          <p:cNvPr id="29701" name="Picture 11" descr="http://t3.gstatic.com/images?q=tbn:ANd9GcQytGbg_bsauDzVaUp2vV9Z3kAD-ydgpzKqtt3JnNGFaaIkQMCzdUY2Fzs">
            <a:hlinkClick r:id="rId7"/>
          </p:cNvPr>
          <p:cNvPicPr>
            <a:picLocks noChangeAspect="1" noChangeArrowheads="1"/>
          </p:cNvPicPr>
          <p:nvPr/>
        </p:nvPicPr>
        <p:blipFill>
          <a:blip r:embed="rId8"/>
          <a:srcRect/>
          <a:stretch>
            <a:fillRect/>
          </a:stretch>
        </p:blipFill>
        <p:spPr bwMode="auto">
          <a:xfrm>
            <a:off x="838200" y="3341688"/>
            <a:ext cx="1524000" cy="1524000"/>
          </a:xfrm>
          <a:prstGeom prst="rect">
            <a:avLst/>
          </a:prstGeom>
          <a:noFill/>
          <a:ln w="9525">
            <a:noFill/>
            <a:miter lim="800000"/>
            <a:headEnd/>
            <a:tailEnd/>
          </a:ln>
        </p:spPr>
      </p:pic>
      <p:pic>
        <p:nvPicPr>
          <p:cNvPr id="29702" name="Picture 13" descr="http://t0.gstatic.com/images?q=tbn:ANd9GcSVoIVqby57RLDlCSxxCW2YqMI3-UcZgaQINBG0752aGjICj3H7rbjiOure">
            <a:hlinkClick r:id="rId9"/>
          </p:cNvPr>
          <p:cNvPicPr>
            <a:picLocks noChangeAspect="1" noChangeArrowheads="1"/>
          </p:cNvPicPr>
          <p:nvPr/>
        </p:nvPicPr>
        <p:blipFill>
          <a:blip r:embed="rId10"/>
          <a:srcRect/>
          <a:stretch>
            <a:fillRect/>
          </a:stretch>
        </p:blipFill>
        <p:spPr bwMode="auto">
          <a:xfrm>
            <a:off x="4114800" y="3228976"/>
            <a:ext cx="1123226" cy="1560512"/>
          </a:xfrm>
          <a:prstGeom prst="rect">
            <a:avLst/>
          </a:prstGeom>
          <a:noFill/>
          <a:ln w="9525">
            <a:noFill/>
            <a:miter lim="800000"/>
            <a:headEnd/>
            <a:tailEnd/>
          </a:ln>
        </p:spPr>
      </p:pic>
      <p:pic>
        <p:nvPicPr>
          <p:cNvPr id="29703" name="Picture 15" descr="http://t2.gstatic.com/images?q=tbn:ANd9GcQSUVRB926rsJECZBs0V7zNQH2KkgvmHVGz_awK-5OPAUfm6Vt1iY828vWh">
            <a:hlinkClick r:id="rId11"/>
          </p:cNvPr>
          <p:cNvPicPr>
            <a:picLocks noChangeAspect="1" noChangeArrowheads="1"/>
          </p:cNvPicPr>
          <p:nvPr/>
        </p:nvPicPr>
        <p:blipFill>
          <a:blip r:embed="rId12"/>
          <a:srcRect/>
          <a:stretch>
            <a:fillRect/>
          </a:stretch>
        </p:blipFill>
        <p:spPr bwMode="auto">
          <a:xfrm>
            <a:off x="6781800" y="3417888"/>
            <a:ext cx="1238250" cy="1238250"/>
          </a:xfrm>
          <a:prstGeom prst="rect">
            <a:avLst/>
          </a:prstGeom>
          <a:noFill/>
          <a:ln w="9525">
            <a:noFill/>
            <a:miter lim="800000"/>
            <a:headEnd/>
            <a:tailEnd/>
          </a:ln>
        </p:spPr>
      </p:pic>
      <p:sp>
        <p:nvSpPr>
          <p:cNvPr id="29704" name="TextBox 13"/>
          <p:cNvSpPr txBox="1">
            <a:spLocks noChangeArrowheads="1"/>
          </p:cNvSpPr>
          <p:nvPr/>
        </p:nvSpPr>
        <p:spPr bwMode="auto">
          <a:xfrm>
            <a:off x="762000" y="2819400"/>
            <a:ext cx="1600200" cy="369888"/>
          </a:xfrm>
          <a:prstGeom prst="rect">
            <a:avLst/>
          </a:prstGeom>
          <a:noFill/>
          <a:ln w="9525">
            <a:noFill/>
            <a:miter lim="800000"/>
            <a:headEnd/>
            <a:tailEnd/>
          </a:ln>
        </p:spPr>
        <p:txBody>
          <a:bodyPr>
            <a:spAutoFit/>
          </a:bodyPr>
          <a:lstStyle/>
          <a:p>
            <a:r>
              <a:rPr lang="en-US">
                <a:latin typeface="Calibri" pitchFamily="34" charset="0"/>
              </a:rPr>
              <a:t>Memorial Day</a:t>
            </a:r>
          </a:p>
        </p:txBody>
      </p:sp>
      <p:sp>
        <p:nvSpPr>
          <p:cNvPr id="29705" name="TextBox 14"/>
          <p:cNvSpPr txBox="1">
            <a:spLocks noChangeArrowheads="1"/>
          </p:cNvSpPr>
          <p:nvPr/>
        </p:nvSpPr>
        <p:spPr bwMode="auto">
          <a:xfrm>
            <a:off x="4114800" y="2743200"/>
            <a:ext cx="1219200" cy="369888"/>
          </a:xfrm>
          <a:prstGeom prst="rect">
            <a:avLst/>
          </a:prstGeom>
          <a:noFill/>
          <a:ln w="9525">
            <a:noFill/>
            <a:miter lim="800000"/>
            <a:headEnd/>
            <a:tailEnd/>
          </a:ln>
        </p:spPr>
        <p:txBody>
          <a:bodyPr>
            <a:spAutoFit/>
          </a:bodyPr>
          <a:lstStyle/>
          <a:p>
            <a:r>
              <a:rPr lang="en-US">
                <a:latin typeface="Calibri" pitchFamily="34" charset="0"/>
              </a:rPr>
              <a:t>4</a:t>
            </a:r>
            <a:r>
              <a:rPr lang="en-US" baseline="30000">
                <a:latin typeface="Calibri" pitchFamily="34" charset="0"/>
              </a:rPr>
              <a:t>th</a:t>
            </a:r>
            <a:r>
              <a:rPr lang="en-US">
                <a:latin typeface="Calibri" pitchFamily="34" charset="0"/>
              </a:rPr>
              <a:t> of July</a:t>
            </a:r>
          </a:p>
        </p:txBody>
      </p:sp>
      <p:sp>
        <p:nvSpPr>
          <p:cNvPr id="29706" name="TextBox 15"/>
          <p:cNvSpPr txBox="1">
            <a:spLocks noChangeArrowheads="1"/>
          </p:cNvSpPr>
          <p:nvPr/>
        </p:nvSpPr>
        <p:spPr bwMode="auto">
          <a:xfrm>
            <a:off x="6781800" y="2743200"/>
            <a:ext cx="1219200" cy="369888"/>
          </a:xfrm>
          <a:prstGeom prst="rect">
            <a:avLst/>
          </a:prstGeom>
          <a:noFill/>
          <a:ln w="9525">
            <a:noFill/>
            <a:miter lim="800000"/>
            <a:headEnd/>
            <a:tailEnd/>
          </a:ln>
        </p:spPr>
        <p:txBody>
          <a:bodyPr>
            <a:spAutoFit/>
          </a:bodyPr>
          <a:lstStyle/>
          <a:p>
            <a:r>
              <a:rPr lang="en-US">
                <a:latin typeface="Calibri" pitchFamily="34" charset="0"/>
              </a:rPr>
              <a:t>Labor Day</a:t>
            </a:r>
          </a:p>
        </p:txBody>
      </p:sp>
      <p:sp>
        <p:nvSpPr>
          <p:cNvPr id="29707" name="TextBox 16"/>
          <p:cNvSpPr txBox="1">
            <a:spLocks noChangeArrowheads="1"/>
          </p:cNvSpPr>
          <p:nvPr/>
        </p:nvSpPr>
        <p:spPr bwMode="auto">
          <a:xfrm>
            <a:off x="914400" y="4735512"/>
            <a:ext cx="1524000" cy="369888"/>
          </a:xfrm>
          <a:prstGeom prst="rect">
            <a:avLst/>
          </a:prstGeom>
          <a:noFill/>
          <a:ln w="9525">
            <a:noFill/>
            <a:miter lim="800000"/>
            <a:headEnd/>
            <a:tailEnd/>
          </a:ln>
        </p:spPr>
        <p:txBody>
          <a:bodyPr>
            <a:spAutoFit/>
          </a:bodyPr>
          <a:lstStyle/>
          <a:p>
            <a:r>
              <a:rPr lang="en-US">
                <a:latin typeface="Calibri" pitchFamily="34" charset="0"/>
              </a:rPr>
              <a:t>Thanksgiving</a:t>
            </a:r>
          </a:p>
        </p:txBody>
      </p:sp>
      <p:sp>
        <p:nvSpPr>
          <p:cNvPr id="29708" name="TextBox 17"/>
          <p:cNvSpPr txBox="1">
            <a:spLocks noChangeArrowheads="1"/>
          </p:cNvSpPr>
          <p:nvPr/>
        </p:nvSpPr>
        <p:spPr bwMode="auto">
          <a:xfrm>
            <a:off x="3962400" y="4800600"/>
            <a:ext cx="1524000" cy="369888"/>
          </a:xfrm>
          <a:prstGeom prst="rect">
            <a:avLst/>
          </a:prstGeom>
          <a:noFill/>
          <a:ln w="9525">
            <a:noFill/>
            <a:miter lim="800000"/>
            <a:headEnd/>
            <a:tailEnd/>
          </a:ln>
        </p:spPr>
        <p:txBody>
          <a:bodyPr>
            <a:spAutoFit/>
          </a:bodyPr>
          <a:lstStyle/>
          <a:p>
            <a:r>
              <a:rPr lang="en-US">
                <a:latin typeface="Calibri" pitchFamily="34" charset="0"/>
              </a:rPr>
              <a:t>Christmas Day</a:t>
            </a:r>
          </a:p>
        </p:txBody>
      </p:sp>
      <p:sp>
        <p:nvSpPr>
          <p:cNvPr id="29709" name="TextBox 18"/>
          <p:cNvSpPr txBox="1">
            <a:spLocks noChangeArrowheads="1"/>
          </p:cNvSpPr>
          <p:nvPr/>
        </p:nvSpPr>
        <p:spPr bwMode="auto">
          <a:xfrm>
            <a:off x="6629400" y="4789488"/>
            <a:ext cx="1676400" cy="369888"/>
          </a:xfrm>
          <a:prstGeom prst="rect">
            <a:avLst/>
          </a:prstGeom>
          <a:noFill/>
          <a:ln w="9525">
            <a:noFill/>
            <a:miter lim="800000"/>
            <a:headEnd/>
            <a:tailEnd/>
          </a:ln>
        </p:spPr>
        <p:txBody>
          <a:bodyPr>
            <a:spAutoFit/>
          </a:bodyPr>
          <a:lstStyle/>
          <a:p>
            <a:r>
              <a:rPr lang="en-US">
                <a:latin typeface="Calibri" pitchFamily="34" charset="0"/>
              </a:rPr>
              <a:t>New Years Day</a:t>
            </a:r>
          </a:p>
        </p:txBody>
      </p:sp>
      <p:sp>
        <p:nvSpPr>
          <p:cNvPr id="29710" name="TextBox 19"/>
          <p:cNvSpPr txBox="1">
            <a:spLocks noChangeArrowheads="1"/>
          </p:cNvSpPr>
          <p:nvPr/>
        </p:nvSpPr>
        <p:spPr bwMode="auto">
          <a:xfrm>
            <a:off x="838200" y="5638800"/>
            <a:ext cx="7391400" cy="830263"/>
          </a:xfrm>
          <a:prstGeom prst="rect">
            <a:avLst/>
          </a:prstGeom>
          <a:noFill/>
          <a:ln w="9525">
            <a:noFill/>
            <a:miter lim="800000"/>
            <a:headEnd/>
            <a:tailEnd/>
          </a:ln>
        </p:spPr>
        <p:txBody>
          <a:bodyPr lIns="91440" tIns="45720" rIns="91440" bIns="45720" anchor="t">
            <a:spAutoFit/>
          </a:bodyPr>
          <a:lstStyle/>
          <a:p>
            <a:pPr algn="ctr"/>
            <a:r>
              <a:rPr lang="en-US" sz="2400">
                <a:latin typeface="Calibri"/>
                <a:cs typeface="Calibri"/>
              </a:rPr>
              <a:t>If the holiday falls on a weekday, collections for the remainder of the week will be delayed by one day.</a:t>
            </a:r>
            <a:endParaRPr lang="en-US" sz="2400">
              <a:latin typeface="Calibri" pitchFamily="34" charset="0"/>
            </a:endParaRPr>
          </a:p>
        </p:txBody>
      </p:sp>
      <p:sp>
        <p:nvSpPr>
          <p:cNvPr id="16"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7"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9" name="Picture 7"/>
          <p:cNvPicPr>
            <a:picLocks noChangeAspect="1" noChangeArrowheads="1"/>
          </p:cNvPicPr>
          <p:nvPr/>
        </p:nvPicPr>
        <p:blipFill>
          <a:blip r:embed="rId13" cstate="print">
            <a:clrChange>
              <a:clrFrom>
                <a:srgbClr val="ED9100"/>
              </a:clrFrom>
              <a:clrTo>
                <a:srgbClr val="ED9100">
                  <a:alpha val="0"/>
                </a:srgbClr>
              </a:clrTo>
            </a:clrChange>
          </a:blip>
          <a:srcRect/>
          <a:stretch>
            <a:fillRect/>
          </a:stretch>
        </p:blipFill>
        <p:spPr bwMode="auto">
          <a:xfrm>
            <a:off x="7905750" y="6016072"/>
            <a:ext cx="990600" cy="5482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0" y="76200"/>
            <a:ext cx="9144000" cy="1325563"/>
          </a:xfrm>
        </p:spPr>
        <p:txBody>
          <a:bodyPr/>
          <a:lstStyle/>
          <a:p>
            <a:pPr eaLnBrk="1" hangingPunct="1">
              <a:defRPr/>
            </a:pPr>
            <a:r>
              <a:rPr lang="en-US"/>
              <a:t>Questions / Comments</a:t>
            </a:r>
          </a:p>
        </p:txBody>
      </p:sp>
      <p:sp>
        <p:nvSpPr>
          <p:cNvPr id="30722" name="TextBox 2"/>
          <p:cNvSpPr txBox="1">
            <a:spLocks noChangeArrowheads="1"/>
          </p:cNvSpPr>
          <p:nvPr/>
        </p:nvSpPr>
        <p:spPr bwMode="auto">
          <a:xfrm>
            <a:off x="732064" y="1561743"/>
            <a:ext cx="7649936" cy="2400657"/>
          </a:xfrm>
          <a:prstGeom prst="rect">
            <a:avLst/>
          </a:prstGeom>
          <a:noFill/>
          <a:ln w="9525">
            <a:noFill/>
            <a:miter lim="800000"/>
            <a:headEnd/>
            <a:tailEnd/>
          </a:ln>
        </p:spPr>
        <p:txBody>
          <a:bodyPr wrap="square">
            <a:spAutoFit/>
          </a:bodyPr>
          <a:lstStyle/>
          <a:p>
            <a:pPr algn="ctr"/>
            <a:r>
              <a:rPr lang="en-US" sz="2400" dirty="0">
                <a:latin typeface="Calibri" pitchFamily="34" charset="0"/>
              </a:rPr>
              <a:t>Universal Waste Systems Inc Customer Service Office Hours</a:t>
            </a:r>
          </a:p>
          <a:p>
            <a:pPr algn="ctr"/>
            <a:r>
              <a:rPr lang="en-US" sz="2400" dirty="0">
                <a:latin typeface="Calibri" pitchFamily="34" charset="0"/>
              </a:rPr>
              <a:t>Monday – Friday  8 a.m. to 5 p.m.</a:t>
            </a:r>
          </a:p>
          <a:p>
            <a:pPr algn="ctr"/>
            <a:endParaRPr lang="en-US" dirty="0">
              <a:latin typeface="Calibri" pitchFamily="34" charset="0"/>
            </a:endParaRPr>
          </a:p>
          <a:p>
            <a:pPr algn="ctr"/>
            <a:r>
              <a:rPr lang="en-US" sz="2800" b="1" dirty="0">
                <a:latin typeface="Calibri" pitchFamily="34" charset="0"/>
              </a:rPr>
              <a:t>Universal Waste Systems Inc.</a:t>
            </a:r>
          </a:p>
          <a:p>
            <a:pPr algn="ctr"/>
            <a:r>
              <a:rPr lang="en-US" sz="2800" b="1" dirty="0">
                <a:latin typeface="Calibri" pitchFamily="34" charset="0"/>
              </a:rPr>
              <a:t>9010 Norwalk Blvd, Santa Fe Springs CA 90670</a:t>
            </a:r>
          </a:p>
          <a:p>
            <a:pPr algn="ctr"/>
            <a:r>
              <a:rPr lang="en-US" sz="2800" b="1" dirty="0">
                <a:latin typeface="Calibri" pitchFamily="34" charset="0"/>
              </a:rPr>
              <a:t>(562) 287-7888</a:t>
            </a:r>
          </a:p>
        </p:txBody>
      </p:sp>
      <p:sp>
        <p:nvSpPr>
          <p:cNvPr id="30723" name="Subtitle 2"/>
          <p:cNvSpPr txBox="1">
            <a:spLocks/>
          </p:cNvSpPr>
          <p:nvPr/>
        </p:nvSpPr>
        <p:spPr bwMode="auto">
          <a:xfrm>
            <a:off x="1371600" y="5791200"/>
            <a:ext cx="6400800" cy="609600"/>
          </a:xfrm>
          <a:prstGeom prst="rect">
            <a:avLst/>
          </a:prstGeom>
          <a:noFill/>
          <a:ln w="9525">
            <a:noFill/>
            <a:miter lim="800000"/>
            <a:headEnd/>
            <a:tailEnd/>
          </a:ln>
        </p:spPr>
        <p:txBody>
          <a:bodyPr/>
          <a:lstStyle/>
          <a:p>
            <a:pPr marL="342900" indent="-342900" algn="ctr">
              <a:spcBef>
                <a:spcPct val="20000"/>
              </a:spcBef>
            </a:pPr>
            <a:r>
              <a:rPr lang="en-US" sz="2800">
                <a:latin typeface="Calibri" pitchFamily="34" charset="0"/>
              </a:rPr>
              <a:t>Together we make a difference.</a:t>
            </a:r>
          </a:p>
        </p:txBody>
      </p:sp>
      <p:sp>
        <p:nvSpPr>
          <p:cNvPr id="6"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7"/>
          <p:cNvPicPr>
            <a:picLocks noChangeAspect="1" noChangeArrowheads="1"/>
          </p:cNvPicPr>
          <p:nvPr/>
        </p:nvPicPr>
        <p:blipFill>
          <a:blip r:embed="rId2" cstate="print">
            <a:clrChange>
              <a:clrFrom>
                <a:srgbClr val="ED9100"/>
              </a:clrFrom>
              <a:clrTo>
                <a:srgbClr val="ED9100">
                  <a:alpha val="0"/>
                </a:srgbClr>
              </a:clrTo>
            </a:clrChange>
          </a:blip>
          <a:srcRect/>
          <a:stretch>
            <a:fillRect/>
          </a:stretch>
        </p:blipFill>
        <p:spPr bwMode="auto">
          <a:xfrm>
            <a:off x="7905750" y="6016072"/>
            <a:ext cx="990600" cy="54824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228600"/>
            <a:ext cx="8510588" cy="1325563"/>
          </a:xfrm>
        </p:spPr>
        <p:txBody>
          <a:bodyPr>
            <a:normAutofit/>
          </a:bodyPr>
          <a:lstStyle/>
          <a:p>
            <a:pPr eaLnBrk="1" hangingPunct="1">
              <a:defRPr/>
            </a:pPr>
            <a:r>
              <a:rPr lang="en-US" sz="3000" dirty="0"/>
              <a:t>Maywood Custom Website</a:t>
            </a:r>
          </a:p>
        </p:txBody>
      </p:sp>
      <p:sp>
        <p:nvSpPr>
          <p:cNvPr id="14338" name="Content Placeholder 2"/>
          <p:cNvSpPr>
            <a:spLocks noGrp="1"/>
          </p:cNvSpPr>
          <p:nvPr>
            <p:ph sz="half" idx="4294967295"/>
          </p:nvPr>
        </p:nvSpPr>
        <p:spPr>
          <a:xfrm>
            <a:off x="0" y="1600200"/>
            <a:ext cx="8456613" cy="4953000"/>
          </a:xfrm>
        </p:spPr>
        <p:txBody>
          <a:bodyPr/>
          <a:lstStyle/>
          <a:p>
            <a:pPr marL="0" indent="0" eaLnBrk="1" hangingPunct="1">
              <a:buNone/>
              <a:defRPr/>
            </a:pPr>
            <a:r>
              <a:rPr lang="en-US" sz="2800" dirty="0"/>
              <a:t> </a:t>
            </a:r>
            <a:endParaRPr lang="en-US" sz="1300" b="1" u="sng" dirty="0"/>
          </a:p>
        </p:txBody>
      </p:sp>
      <p:pic>
        <p:nvPicPr>
          <p:cNvPr id="14339" name="Picture 7"/>
          <p:cNvPicPr>
            <a:picLocks noChangeAspect="1" noChangeArrowheads="1"/>
          </p:cNvPicPr>
          <p:nvPr/>
        </p:nvPicPr>
        <p:blipFill>
          <a:blip r:embed="rId3" cstate="print">
            <a:clrChange>
              <a:clrFrom>
                <a:srgbClr val="ED9100"/>
              </a:clrFrom>
              <a:clrTo>
                <a:srgbClr val="ED9100">
                  <a:alpha val="0"/>
                </a:srgbClr>
              </a:clrTo>
            </a:clrChange>
          </a:blip>
          <a:srcRect/>
          <a:stretch>
            <a:fillRect/>
          </a:stretch>
        </p:blipFill>
        <p:spPr bwMode="auto">
          <a:xfrm>
            <a:off x="457200" y="381000"/>
            <a:ext cx="1447800" cy="969963"/>
          </a:xfrm>
          <a:prstGeom prst="rect">
            <a:avLst/>
          </a:prstGeom>
          <a:noFill/>
          <a:ln w="9525">
            <a:noFill/>
            <a:miter lim="800000"/>
            <a:headEnd/>
            <a:tailEnd/>
          </a:ln>
        </p:spPr>
      </p:pic>
      <p:sp>
        <p:nvSpPr>
          <p:cNvPr id="5"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294"/>
          <a:stretch/>
        </p:blipFill>
        <p:spPr>
          <a:xfrm>
            <a:off x="958467" y="1365578"/>
            <a:ext cx="6852492" cy="5117771"/>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0" y="228600"/>
            <a:ext cx="8510588" cy="1325563"/>
          </a:xfrm>
        </p:spPr>
        <p:txBody>
          <a:bodyPr/>
          <a:lstStyle/>
          <a:p>
            <a:pPr eaLnBrk="1" hangingPunct="1">
              <a:defRPr/>
            </a:pPr>
            <a:r>
              <a:rPr lang="en-US" sz="3000" dirty="0"/>
              <a:t>            Benefits to the Community</a:t>
            </a:r>
          </a:p>
        </p:txBody>
      </p:sp>
      <p:sp>
        <p:nvSpPr>
          <p:cNvPr id="16386" name="Content Placeholder 2"/>
          <p:cNvSpPr>
            <a:spLocks noGrp="1"/>
          </p:cNvSpPr>
          <p:nvPr>
            <p:ph idx="4294967295"/>
          </p:nvPr>
        </p:nvSpPr>
        <p:spPr>
          <a:xfrm>
            <a:off x="457200" y="1905000"/>
            <a:ext cx="8458200" cy="4552950"/>
          </a:xfrm>
        </p:spPr>
        <p:txBody>
          <a:bodyPr/>
          <a:lstStyle/>
          <a:p>
            <a:pPr eaLnBrk="1" hangingPunct="1">
              <a:defRPr/>
            </a:pPr>
            <a:r>
              <a:rPr lang="en-US" sz="2400"/>
              <a:t>Helps meet the State waste reduction mandates Assembly Bill 939 and Senate Bill 1383</a:t>
            </a:r>
          </a:p>
          <a:p>
            <a:pPr eaLnBrk="1" hangingPunct="1">
              <a:defRPr/>
            </a:pPr>
            <a:r>
              <a:rPr lang="en-US" sz="2400"/>
              <a:t>Provides for NEW Organic Waste Recycling Programs</a:t>
            </a:r>
          </a:p>
          <a:p>
            <a:pPr eaLnBrk="1" hangingPunct="1">
              <a:defRPr/>
            </a:pPr>
            <a:r>
              <a:rPr lang="en-US" sz="2400"/>
              <a:t>Provides high-quality Customer Service</a:t>
            </a:r>
          </a:p>
          <a:p>
            <a:pPr eaLnBrk="1" hangingPunct="1">
              <a:defRPr/>
            </a:pPr>
            <a:r>
              <a:rPr lang="en-US" sz="2400"/>
              <a:t>Provides accountability based on field monitoring activities </a:t>
            </a:r>
          </a:p>
          <a:p>
            <a:pPr eaLnBrk="1" hangingPunct="1">
              <a:defRPr/>
            </a:pPr>
            <a:r>
              <a:rPr lang="en-US" sz="2400"/>
              <a:t>Preserves the environment and promotes a cleaner neighborhood </a:t>
            </a:r>
          </a:p>
          <a:p>
            <a:pPr eaLnBrk="1" hangingPunct="1">
              <a:defRPr/>
            </a:pPr>
            <a:r>
              <a:rPr lang="en-US" sz="2400"/>
              <a:t>Maintains alley ways and public streets throughout the community</a:t>
            </a:r>
          </a:p>
          <a:p>
            <a:pPr eaLnBrk="1" hangingPunct="1">
              <a:defRPr/>
            </a:pPr>
            <a:endParaRPr lang="en-US" sz="2800"/>
          </a:p>
        </p:txBody>
      </p:sp>
      <p:pic>
        <p:nvPicPr>
          <p:cNvPr id="16387" name="Picture 7"/>
          <p:cNvPicPr>
            <a:picLocks noChangeAspect="1" noChangeArrowheads="1"/>
          </p:cNvPicPr>
          <p:nvPr/>
        </p:nvPicPr>
        <p:blipFill>
          <a:blip r:embed="rId3" cstate="print">
            <a:clrChange>
              <a:clrFrom>
                <a:srgbClr val="ED9100"/>
              </a:clrFrom>
              <a:clrTo>
                <a:srgbClr val="ED9100">
                  <a:alpha val="0"/>
                </a:srgbClr>
              </a:clrTo>
            </a:clrChange>
          </a:blip>
          <a:srcRect/>
          <a:stretch>
            <a:fillRect/>
          </a:stretch>
        </p:blipFill>
        <p:spPr bwMode="auto">
          <a:xfrm>
            <a:off x="457200" y="381000"/>
            <a:ext cx="1752600" cy="969963"/>
          </a:xfrm>
          <a:prstGeom prst="rect">
            <a:avLst/>
          </a:prstGeom>
          <a:noFill/>
          <a:ln w="9525">
            <a:noFill/>
            <a:miter lim="800000"/>
            <a:headEnd/>
            <a:tailEnd/>
          </a:ln>
        </p:spPr>
      </p:pic>
      <p:sp>
        <p:nvSpPr>
          <p:cNvPr id="5"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0" y="228600"/>
            <a:ext cx="9144000" cy="1325563"/>
          </a:xfrm>
        </p:spPr>
        <p:txBody>
          <a:bodyPr>
            <a:normAutofit fontScale="90000"/>
          </a:bodyPr>
          <a:lstStyle/>
          <a:p>
            <a:pPr>
              <a:defRPr/>
            </a:pPr>
            <a:r>
              <a:rPr lang="en-US" sz="3000" dirty="0"/>
              <a:t>    </a:t>
            </a:r>
            <a:r>
              <a:rPr lang="en-US" sz="3200" dirty="0"/>
              <a:t>Senate Bill 1383</a:t>
            </a:r>
            <a:br>
              <a:rPr lang="en-US" sz="3200" dirty="0"/>
            </a:br>
            <a:r>
              <a:rPr lang="en-US" sz="3200" dirty="0"/>
              <a:t>Organic Waste Reduction</a:t>
            </a:r>
            <a:br>
              <a:rPr lang="en-US" sz="3200" dirty="0"/>
            </a:br>
            <a:r>
              <a:rPr lang="en-US" sz="3000" dirty="0"/>
              <a:t>                </a:t>
            </a:r>
          </a:p>
        </p:txBody>
      </p:sp>
      <p:sp>
        <p:nvSpPr>
          <p:cNvPr id="16386" name="Content Placeholder 2"/>
          <p:cNvSpPr>
            <a:spLocks noGrp="1"/>
          </p:cNvSpPr>
          <p:nvPr>
            <p:ph idx="4294967295"/>
          </p:nvPr>
        </p:nvSpPr>
        <p:spPr>
          <a:xfrm>
            <a:off x="54911" y="1219200"/>
            <a:ext cx="4852987" cy="5345112"/>
          </a:xfrm>
        </p:spPr>
        <p:txBody>
          <a:bodyPr>
            <a:normAutofit lnSpcReduction="10000"/>
          </a:bodyPr>
          <a:lstStyle/>
          <a:p>
            <a:pPr marL="0" indent="0" algn="ctr" eaLnBrk="1" hangingPunct="1">
              <a:buNone/>
              <a:defRPr/>
            </a:pPr>
            <a:endParaRPr lang="en-US" sz="2400" dirty="0"/>
          </a:p>
          <a:p>
            <a:pPr lvl="1">
              <a:buFont typeface="Wingdings" panose="05000000000000000000" pitchFamily="2" charset="2"/>
              <a:buChar char="§"/>
              <a:defRPr/>
            </a:pPr>
            <a:r>
              <a:rPr lang="en-US" sz="2400" dirty="0"/>
              <a:t>Requires 75% reduction of organic waste to the landfill by 2025</a:t>
            </a:r>
          </a:p>
          <a:p>
            <a:pPr marL="457200" lvl="1" indent="0">
              <a:buNone/>
              <a:defRPr/>
            </a:pPr>
            <a:endParaRPr lang="en-US" sz="2400" dirty="0"/>
          </a:p>
          <a:p>
            <a:pPr lvl="1">
              <a:buFont typeface="Wingdings" panose="05000000000000000000" pitchFamily="2" charset="2"/>
              <a:buChar char="§"/>
              <a:defRPr/>
            </a:pPr>
            <a:r>
              <a:rPr lang="en-US" sz="2400" dirty="0"/>
              <a:t>Regulations require recovery of excess edible food</a:t>
            </a:r>
          </a:p>
          <a:p>
            <a:pPr marL="457200" lvl="1" indent="0">
              <a:buNone/>
              <a:defRPr/>
            </a:pPr>
            <a:endParaRPr lang="en-US" sz="2400" dirty="0"/>
          </a:p>
          <a:p>
            <a:pPr lvl="1">
              <a:buFont typeface="Wingdings" panose="05000000000000000000" pitchFamily="2" charset="2"/>
              <a:buChar char="§"/>
              <a:defRPr/>
            </a:pPr>
            <a:r>
              <a:rPr lang="en-US" sz="2400" dirty="0"/>
              <a:t>New requirements were effective January 1, 2022</a:t>
            </a:r>
          </a:p>
          <a:p>
            <a:pPr lvl="1">
              <a:buFont typeface="Wingdings" panose="05000000000000000000" pitchFamily="2" charset="2"/>
              <a:buChar char="§"/>
              <a:defRPr/>
            </a:pPr>
            <a:endParaRPr lang="en-US" sz="2400" dirty="0"/>
          </a:p>
          <a:p>
            <a:pPr lvl="1">
              <a:buFont typeface="Wingdings" panose="05000000000000000000" pitchFamily="2" charset="2"/>
              <a:buChar char="§"/>
              <a:defRPr/>
            </a:pPr>
            <a:r>
              <a:rPr lang="en-US" sz="2400" dirty="0"/>
              <a:t>State enforcement begins January 2024</a:t>
            </a:r>
          </a:p>
        </p:txBody>
      </p:sp>
      <p:pic>
        <p:nvPicPr>
          <p:cNvPr id="16387" name="Picture 7"/>
          <p:cNvPicPr>
            <a:picLocks noChangeAspect="1" noChangeArrowheads="1"/>
          </p:cNvPicPr>
          <p:nvPr/>
        </p:nvPicPr>
        <p:blipFill>
          <a:blip r:embed="rId2" cstate="print">
            <a:clrChange>
              <a:clrFrom>
                <a:srgbClr val="ED9100"/>
              </a:clrFrom>
              <a:clrTo>
                <a:srgbClr val="ED9100">
                  <a:alpha val="0"/>
                </a:srgbClr>
              </a:clrTo>
            </a:clrChange>
          </a:blip>
          <a:srcRect/>
          <a:stretch>
            <a:fillRect/>
          </a:stretch>
        </p:blipFill>
        <p:spPr bwMode="auto">
          <a:xfrm>
            <a:off x="457200" y="381000"/>
            <a:ext cx="1752600" cy="969963"/>
          </a:xfrm>
          <a:prstGeom prst="rect">
            <a:avLst/>
          </a:prstGeom>
          <a:noFill/>
          <a:ln w="9525">
            <a:noFill/>
            <a:miter lim="800000"/>
            <a:headEnd/>
            <a:tailEnd/>
          </a:ln>
        </p:spPr>
      </p:pic>
      <p:sp>
        <p:nvSpPr>
          <p:cNvPr id="5"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9" name="docshapegroup113"/>
          <p:cNvGrpSpPr>
            <a:grpSpLocks/>
          </p:cNvGrpSpPr>
          <p:nvPr/>
        </p:nvGrpSpPr>
        <p:grpSpPr bwMode="auto">
          <a:xfrm>
            <a:off x="5003800" y="2204138"/>
            <a:ext cx="4114800" cy="3218384"/>
            <a:chOff x="-161280" y="-163056"/>
            <a:chExt cx="12240" cy="8821"/>
          </a:xfrm>
        </p:grpSpPr>
        <p:pic>
          <p:nvPicPr>
            <p:cNvPr id="1033" name="docshape1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49" b="23953"/>
            <a:stretch/>
          </p:blipFill>
          <p:spPr bwMode="auto">
            <a:xfrm>
              <a:off x="-161280" y="-162882"/>
              <a:ext cx="12240" cy="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docshape115"/>
            <p:cNvSpPr>
              <a:spLocks noChangeArrowheads="1"/>
            </p:cNvSpPr>
            <p:nvPr/>
          </p:nvSpPr>
          <p:spPr bwMode="auto">
            <a:xfrm>
              <a:off x="-161280" y="-163056"/>
              <a:ext cx="12240" cy="3439"/>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 Box 12"/>
          <p:cNvSpPr txBox="1">
            <a:spLocks noChangeArrowheads="1"/>
          </p:cNvSpPr>
          <p:nvPr/>
        </p:nvSpPr>
        <p:spPr bwMode="auto">
          <a:xfrm>
            <a:off x="5195603" y="1910160"/>
            <a:ext cx="3731193" cy="1896267"/>
          </a:xfrm>
          <a:prstGeom prst="rect">
            <a:avLst/>
          </a:prstGeom>
          <a:noFill/>
          <a:ln>
            <a:noFill/>
          </a:ln>
          <a:effectLst/>
          <a:extLst>
            <a:ext uri="{909E8E84-426E-40DD-AFC4-6F175D3DCCD1}">
              <a14:hiddenFill xmlns:a14="http://schemas.microsoft.com/office/drawing/2010/main">
                <a:solidFill>
                  <a:srgbClr val="2D487B"/>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21212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252000"/>
              </a:lnSpc>
              <a:spcBef>
                <a:spcPts val="738"/>
              </a:spcBef>
              <a:spcAft>
                <a:spcPct val="0"/>
              </a:spcAft>
              <a:buClrTx/>
              <a:buSzTx/>
              <a:buFontTx/>
              <a:buNone/>
              <a:tabLst/>
            </a:pPr>
            <a:r>
              <a:rPr kumimoji="0" lang="en-US" altLang="en-US" sz="1500" b="1" i="0" u="none" strike="noStrike" cap="none" normalizeH="0" baseline="0" dirty="0">
                <a:ln>
                  <a:noFill/>
                </a:ln>
                <a:solidFill>
                  <a:srgbClr val="00AA00"/>
                </a:solidFill>
                <a:effectLst/>
                <a:latin typeface="Times New Roman" panose="02020603050405020304" pitchFamily="18" charset="0"/>
              </a:rPr>
              <a:t>YES! </a:t>
            </a:r>
            <a:r>
              <a:rPr kumimoji="0" lang="en-US" altLang="en-US" sz="1500" b="0" i="0" u="none" strike="noStrike" cap="none" normalizeH="0" baseline="0" dirty="0">
                <a:ln>
                  <a:noFill/>
                </a:ln>
                <a:solidFill>
                  <a:srgbClr val="212120"/>
                </a:solidFill>
                <a:effectLst/>
                <a:latin typeface="Times New Roman" panose="02020603050405020304" pitchFamily="18" charset="0"/>
              </a:rPr>
              <a:t>: </a:t>
            </a:r>
            <a:r>
              <a:rPr kumimoji="0" lang="en-US" altLang="en-US" sz="1500" b="1" i="0" u="none" strike="noStrike" cap="none" normalizeH="0" baseline="0" dirty="0">
                <a:ln>
                  <a:noFill/>
                </a:ln>
                <a:solidFill>
                  <a:srgbClr val="212120"/>
                </a:solidFill>
                <a:effectLst/>
                <a:latin typeface="Times New Roman" panose="02020603050405020304" pitchFamily="18" charset="0"/>
              </a:rPr>
              <a:t>ALL FOOD SCRAPS</a:t>
            </a:r>
          </a:p>
          <a:p>
            <a:pPr marL="0" marR="41275" lvl="0" indent="0" algn="l" defTabSz="914400" rtl="0" eaLnBrk="0" fontAlgn="base" latinLnBrk="0" hangingPunct="0">
              <a:lnSpc>
                <a:spcPct val="100000"/>
              </a:lnSpc>
              <a:spcBef>
                <a:spcPts val="75"/>
              </a:spcBef>
              <a:spcAft>
                <a:spcPct val="0"/>
              </a:spcAft>
              <a:buClrTx/>
              <a:buSzTx/>
              <a:buFontTx/>
              <a:buNone/>
              <a:tabLst/>
            </a:pPr>
            <a:r>
              <a:rPr kumimoji="0" lang="en-US" altLang="en-US" sz="1100" b="0" i="0" u="none" strike="noStrike" cap="none" normalizeH="0" baseline="0" dirty="0">
                <a:ln>
                  <a:noFill/>
                </a:ln>
                <a:solidFill>
                  <a:srgbClr val="212120"/>
                </a:solidFill>
                <a:effectLst/>
                <a:latin typeface="Times New Roman" panose="02020603050405020304" pitchFamily="18" charset="0"/>
              </a:rPr>
              <a:t>Vegetables, Fruits, Meat, Eggs and Shells, Coffee Grounds, Bread, Cheese, Pasta, and All Food.</a:t>
            </a:r>
          </a:p>
          <a:p>
            <a:pPr marL="0" marR="0" lvl="0" indent="0" algn="l" defTabSz="914400" rtl="0" eaLnBrk="0" fontAlgn="base" latinLnBrk="0" hangingPunct="0">
              <a:lnSpc>
                <a:spcPct val="100000"/>
              </a:lnSpc>
              <a:spcBef>
                <a:spcPts val="438"/>
              </a:spcBef>
              <a:spcAft>
                <a:spcPct val="0"/>
              </a:spcAft>
              <a:buClrTx/>
              <a:buSzTx/>
              <a:buFontTx/>
              <a:buNone/>
              <a:tabLst/>
            </a:pPr>
            <a:br>
              <a:rPr kumimoji="0" lang="en-US" altLang="en-US" sz="1100" b="0" i="0" u="none" strike="noStrike" cap="none" normalizeH="0" baseline="0" dirty="0">
                <a:ln>
                  <a:noFill/>
                </a:ln>
                <a:solidFill>
                  <a:srgbClr val="212120"/>
                </a:solidFill>
                <a:effectLst/>
                <a:latin typeface="Times New Roman" panose="02020603050405020304" pitchFamily="18" charset="0"/>
              </a:rPr>
            </a:br>
            <a:r>
              <a:rPr kumimoji="0" lang="en-US" altLang="en-US" sz="1500" b="1" i="0" u="none" strike="noStrike" cap="none" normalizeH="0" baseline="0" dirty="0">
                <a:ln>
                  <a:noFill/>
                </a:ln>
                <a:solidFill>
                  <a:srgbClr val="FF0000"/>
                </a:solidFill>
                <a:effectLst/>
                <a:latin typeface="Times New Roman" panose="02020603050405020304" pitchFamily="18" charset="0"/>
              </a:rPr>
              <a:t>NO! </a:t>
            </a:r>
            <a:r>
              <a:rPr kumimoji="0" lang="en-US" altLang="en-US" sz="1100" b="0" i="0" u="none" strike="noStrike" cap="none" normalizeH="0" baseline="0" dirty="0">
                <a:ln>
                  <a:noFill/>
                </a:ln>
                <a:solidFill>
                  <a:srgbClr val="212120"/>
                </a:solidFill>
                <a:effectLst/>
                <a:latin typeface="Times New Roman" panose="02020603050405020304" pitchFamily="18" charset="0"/>
              </a:rPr>
              <a:t>: Recyclables, Trash, Compostable Plastic, Hazardous Waste, Oil, Gloves, </a:t>
            </a:r>
            <a:r>
              <a:rPr kumimoji="0" lang="en-US" altLang="en-US" sz="1100" b="0" i="0" u="none" strike="noStrike" cap="none" normalizeH="0" baseline="0" dirty="0">
                <a:ln>
                  <a:noFill/>
                </a:ln>
                <a:solidFill>
                  <a:srgbClr val="212120"/>
                </a:solidFill>
                <a:effectLst/>
                <a:latin typeface="Cambria" panose="02040503050406030204" pitchFamily="18" charset="0"/>
              </a:rPr>
              <a:t>Stickers, Ties, </a:t>
            </a:r>
            <a:r>
              <a:rPr kumimoji="0" lang="en-US" altLang="en-US" sz="1100" b="0" i="0" u="none" strike="noStrike" cap="none" normalizeH="0" baseline="0" dirty="0">
                <a:ln>
                  <a:noFill/>
                </a:ln>
                <a:solidFill>
                  <a:srgbClr val="212120"/>
                </a:solidFill>
                <a:effectLst/>
                <a:latin typeface="Palatino Linotype" panose="02040502050505030304" pitchFamily="18" charset="0"/>
              </a:rPr>
              <a:t>Food</a:t>
            </a:r>
            <a:r>
              <a:rPr kumimoji="0" lang="en-US" altLang="en-US" sz="1100" b="0" i="0" u="none" strike="noStrike" cap="none" normalizeH="0" baseline="0" dirty="0">
                <a:ln>
                  <a:noFill/>
                </a:ln>
                <a:solidFill>
                  <a:srgbClr val="212120"/>
                </a:solidFill>
                <a:effectLst/>
                <a:latin typeface="Times New Roman" panose="02020603050405020304" pitchFamily="18" charset="0"/>
              </a:rPr>
              <a:t> </a:t>
            </a:r>
            <a:r>
              <a:rPr kumimoji="0" lang="en-US" altLang="en-US" sz="1100" b="0" i="0" u="none" strike="noStrike" cap="none" normalizeH="0" baseline="0" dirty="0">
                <a:ln>
                  <a:noFill/>
                </a:ln>
                <a:solidFill>
                  <a:srgbClr val="212120"/>
                </a:solidFill>
                <a:effectLst/>
                <a:latin typeface="Cambria" panose="02040503050406030204" pitchFamily="18" charset="0"/>
              </a:rPr>
              <a:t>P</a:t>
            </a:r>
            <a:r>
              <a:rPr kumimoji="0" lang="en-US" altLang="en-US" sz="1100" b="0" i="0" u="none" strike="noStrike" cap="none" normalizeH="0" baseline="0" dirty="0">
                <a:ln>
                  <a:noFill/>
                </a:ln>
                <a:solidFill>
                  <a:srgbClr val="212120"/>
                </a:solidFill>
                <a:effectLst/>
                <a:latin typeface="Palatino Linotype" panose="02040502050505030304" pitchFamily="18" charset="0"/>
              </a:rPr>
              <a:t>ackaging</a:t>
            </a:r>
            <a:r>
              <a:rPr kumimoji="0" lang="en-US" altLang="en-US" sz="1100" b="0" i="0" u="none" strike="noStrike" cap="none" normalizeH="0" baseline="0" dirty="0">
                <a:ln>
                  <a:noFill/>
                </a:ln>
                <a:solidFill>
                  <a:srgbClr val="212120"/>
                </a:solidFill>
                <a:effectLst/>
                <a:latin typeface="Times New Roman" panose="02020603050405020304" pitchFamily="18" charset="0"/>
              </a:rPr>
              <a:t> and All Non-Food Items.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133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0" y="228600"/>
            <a:ext cx="9144000" cy="1325563"/>
          </a:xfrm>
        </p:spPr>
        <p:txBody>
          <a:bodyPr>
            <a:normAutofit/>
          </a:bodyPr>
          <a:lstStyle/>
          <a:p>
            <a:pPr>
              <a:defRPr/>
            </a:pPr>
            <a:r>
              <a:rPr lang="en-US" sz="3000" dirty="0"/>
              <a:t>AB 341 RECYCLING</a:t>
            </a:r>
          </a:p>
        </p:txBody>
      </p:sp>
      <p:pic>
        <p:nvPicPr>
          <p:cNvPr id="16387" name="Picture 7"/>
          <p:cNvPicPr>
            <a:picLocks noChangeAspect="1" noChangeArrowheads="1"/>
          </p:cNvPicPr>
          <p:nvPr/>
        </p:nvPicPr>
        <p:blipFill>
          <a:blip r:embed="rId2" cstate="print">
            <a:clrChange>
              <a:clrFrom>
                <a:srgbClr val="ED9100"/>
              </a:clrFrom>
              <a:clrTo>
                <a:srgbClr val="ED9100">
                  <a:alpha val="0"/>
                </a:srgbClr>
              </a:clrTo>
            </a:clrChange>
          </a:blip>
          <a:srcRect/>
          <a:stretch>
            <a:fillRect/>
          </a:stretch>
        </p:blipFill>
        <p:spPr bwMode="auto">
          <a:xfrm>
            <a:off x="457200" y="381000"/>
            <a:ext cx="1752600" cy="969963"/>
          </a:xfrm>
          <a:prstGeom prst="rect">
            <a:avLst/>
          </a:prstGeom>
          <a:noFill/>
          <a:ln w="9525">
            <a:noFill/>
            <a:miter lim="800000"/>
            <a:headEnd/>
            <a:tailEnd/>
          </a:ln>
        </p:spPr>
      </p:pic>
      <p:sp>
        <p:nvSpPr>
          <p:cNvPr id="5"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 name="Text Box 12"/>
          <p:cNvSpPr txBox="1">
            <a:spLocks noChangeArrowheads="1"/>
          </p:cNvSpPr>
          <p:nvPr/>
        </p:nvSpPr>
        <p:spPr bwMode="auto">
          <a:xfrm>
            <a:off x="5195603" y="1910160"/>
            <a:ext cx="3731193" cy="1896267"/>
          </a:xfrm>
          <a:prstGeom prst="rect">
            <a:avLst/>
          </a:prstGeom>
          <a:noFill/>
          <a:ln>
            <a:noFill/>
          </a:ln>
          <a:effectLst/>
          <a:extLst>
            <a:ext uri="{909E8E84-426E-40DD-AFC4-6F175D3DCCD1}">
              <a14:hiddenFill xmlns:a14="http://schemas.microsoft.com/office/drawing/2010/main">
                <a:solidFill>
                  <a:srgbClr val="2D487B"/>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21212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
          <p:cNvSpPr txBox="1">
            <a:spLocks/>
          </p:cNvSpPr>
          <p:nvPr/>
        </p:nvSpPr>
        <p:spPr>
          <a:xfrm>
            <a:off x="54911" y="1219200"/>
            <a:ext cx="4852987" cy="5345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endParaRPr lang="en-US" sz="2400" dirty="0"/>
          </a:p>
          <a:p>
            <a:pPr lvl="1" fontAlgn="auto">
              <a:spcAft>
                <a:spcPts val="0"/>
              </a:spcAft>
              <a:buFont typeface="Wingdings" panose="05000000000000000000" pitchFamily="2" charset="2"/>
              <a:buChar char="§"/>
              <a:defRPr/>
            </a:pPr>
            <a:r>
              <a:rPr lang="en-US" sz="2400" dirty="0"/>
              <a:t>State law that requires all customers to separate recyclable material from their waste stream.</a:t>
            </a:r>
          </a:p>
          <a:p>
            <a:pPr marL="457200" lvl="1" indent="0" fontAlgn="auto">
              <a:spcAft>
                <a:spcPts val="0"/>
              </a:spcAft>
              <a:buFont typeface="Arial" pitchFamily="34" charset="0"/>
              <a:buNone/>
              <a:defRPr/>
            </a:pPr>
            <a:endParaRPr lang="en-US" sz="2400" dirty="0"/>
          </a:p>
          <a:p>
            <a:pPr lvl="1" fontAlgn="auto">
              <a:spcAft>
                <a:spcPts val="0"/>
              </a:spcAft>
              <a:buFont typeface="Wingdings" panose="05000000000000000000" pitchFamily="2" charset="2"/>
              <a:buChar char="§"/>
              <a:defRPr/>
            </a:pPr>
            <a:r>
              <a:rPr lang="en-US" sz="2400" dirty="0"/>
              <a:t>All Maywood customers are required to have a blue barrel for recycling.</a:t>
            </a:r>
          </a:p>
          <a:p>
            <a:pPr marL="457200" lvl="1" indent="0" fontAlgn="auto">
              <a:spcAft>
                <a:spcPts val="0"/>
              </a:spcAft>
              <a:buFont typeface="Arial" pitchFamily="34" charset="0"/>
              <a:buNone/>
              <a:defRPr/>
            </a:pPr>
            <a:endParaRPr lang="en-US" sz="2400" dirty="0"/>
          </a:p>
          <a:p>
            <a:pPr lvl="1" fontAlgn="auto">
              <a:spcAft>
                <a:spcPts val="0"/>
              </a:spcAft>
              <a:buFont typeface="Wingdings" panose="05000000000000000000" pitchFamily="2" charset="2"/>
              <a:buChar char="§"/>
              <a:defRPr/>
            </a:pPr>
            <a:r>
              <a:rPr lang="en-US" sz="2400" dirty="0"/>
              <a:t>If you would like to learn more about recycling please call (562) 287-7888</a:t>
            </a:r>
          </a:p>
        </p:txBody>
      </p:sp>
      <p:pic>
        <p:nvPicPr>
          <p:cNvPr id="4" name="Picture 3"/>
          <p:cNvPicPr>
            <a:picLocks noChangeAspect="1"/>
          </p:cNvPicPr>
          <p:nvPr/>
        </p:nvPicPr>
        <p:blipFill>
          <a:blip r:embed="rId3"/>
          <a:stretch>
            <a:fillRect/>
          </a:stretch>
        </p:blipFill>
        <p:spPr>
          <a:xfrm>
            <a:off x="5530982" y="1219200"/>
            <a:ext cx="3117718" cy="4996724"/>
          </a:xfrm>
          <a:prstGeom prst="rect">
            <a:avLst/>
          </a:prstGeom>
        </p:spPr>
      </p:pic>
    </p:spTree>
    <p:extLst>
      <p:ext uri="{BB962C8B-B14F-4D97-AF65-F5344CB8AC3E}">
        <p14:creationId xmlns:p14="http://schemas.microsoft.com/office/powerpoint/2010/main" val="10749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461" y="2900347"/>
            <a:ext cx="2474470" cy="1867525"/>
          </a:xfrm>
          <a:prstGeom prst="rect">
            <a:avLst/>
          </a:prstGeom>
          <a:ln>
            <a:noFill/>
          </a:ln>
          <a:effectLst>
            <a:softEdge rad="112500"/>
          </a:effectLst>
        </p:spPr>
      </p:pic>
      <p:sp>
        <p:nvSpPr>
          <p:cNvPr id="17409" name="Title 1"/>
          <p:cNvSpPr>
            <a:spLocks noGrp="1"/>
          </p:cNvSpPr>
          <p:nvPr>
            <p:ph type="title" idx="4294967295"/>
          </p:nvPr>
        </p:nvSpPr>
        <p:spPr>
          <a:xfrm>
            <a:off x="0" y="228600"/>
            <a:ext cx="9144000" cy="1325563"/>
          </a:xfrm>
        </p:spPr>
        <p:txBody>
          <a:bodyPr>
            <a:normAutofit/>
          </a:bodyPr>
          <a:lstStyle/>
          <a:p>
            <a:pPr eaLnBrk="1" hangingPunct="1">
              <a:defRPr/>
            </a:pPr>
            <a:r>
              <a:rPr lang="en-US" sz="2800" dirty="0"/>
              <a:t>Events UWS donated &amp; participated</a:t>
            </a:r>
          </a:p>
        </p:txBody>
      </p:sp>
      <p:sp>
        <p:nvSpPr>
          <p:cNvPr id="17410" name="Content Placeholder 2"/>
          <p:cNvSpPr>
            <a:spLocks noGrp="1"/>
          </p:cNvSpPr>
          <p:nvPr>
            <p:ph idx="4294967295"/>
          </p:nvPr>
        </p:nvSpPr>
        <p:spPr>
          <a:xfrm>
            <a:off x="222250" y="1676400"/>
            <a:ext cx="8540750" cy="4887912"/>
          </a:xfrm>
        </p:spPr>
        <p:txBody>
          <a:bodyPr>
            <a:normAutofit/>
          </a:bodyPr>
          <a:lstStyle/>
          <a:p>
            <a:pPr eaLnBrk="1" hangingPunct="1">
              <a:defRPr/>
            </a:pPr>
            <a:r>
              <a:rPr lang="en-US" sz="2400" dirty="0"/>
              <a:t>Trunk or Treat</a:t>
            </a:r>
          </a:p>
          <a:p>
            <a:pPr marL="0" indent="0" eaLnBrk="1" hangingPunct="1">
              <a:buNone/>
              <a:defRPr/>
            </a:pPr>
            <a:endParaRPr lang="en-US" sz="1800" dirty="0"/>
          </a:p>
          <a:p>
            <a:pPr eaLnBrk="1" hangingPunct="1">
              <a:defRPr/>
            </a:pPr>
            <a:r>
              <a:rPr lang="en-US" sz="2400" dirty="0"/>
              <a:t>Turkey Drive</a:t>
            </a:r>
          </a:p>
          <a:p>
            <a:pPr marL="0" indent="0" eaLnBrk="1" hangingPunct="1">
              <a:buNone/>
              <a:defRPr/>
            </a:pPr>
            <a:endParaRPr lang="en-US" sz="2400" dirty="0"/>
          </a:p>
          <a:p>
            <a:pPr eaLnBrk="1" hangingPunct="1">
              <a:defRPr/>
            </a:pPr>
            <a:r>
              <a:rPr lang="en-US" sz="2400" dirty="0"/>
              <a:t>Christmas Tree lighting</a:t>
            </a:r>
          </a:p>
          <a:p>
            <a:pPr marL="0" indent="0" eaLnBrk="1" hangingPunct="1">
              <a:buNone/>
              <a:defRPr/>
            </a:pPr>
            <a:endParaRPr lang="en-US" sz="2400" dirty="0"/>
          </a:p>
          <a:p>
            <a:pPr eaLnBrk="1" hangingPunct="1">
              <a:defRPr/>
            </a:pPr>
            <a:r>
              <a:rPr lang="en-US" sz="2400" dirty="0"/>
              <a:t>Toy and Food Drive</a:t>
            </a:r>
          </a:p>
          <a:p>
            <a:pPr eaLnBrk="1" hangingPunct="1">
              <a:defRPr/>
            </a:pPr>
            <a:endParaRPr lang="en-US" sz="2400" dirty="0"/>
          </a:p>
          <a:p>
            <a:pPr eaLnBrk="1" hangingPunct="1">
              <a:defRPr/>
            </a:pPr>
            <a:r>
              <a:rPr lang="en-US" sz="2400" dirty="0"/>
              <a:t>Backpack giveaway</a:t>
            </a:r>
          </a:p>
          <a:p>
            <a:pPr eaLnBrk="1" hangingPunct="1">
              <a:defRPr/>
            </a:pPr>
            <a:endParaRPr lang="en-US" sz="2400" dirty="0"/>
          </a:p>
          <a:p>
            <a:pPr eaLnBrk="1" hangingPunct="1">
              <a:defRPr/>
            </a:pPr>
            <a:r>
              <a:rPr lang="en-US" sz="2400" dirty="0"/>
              <a:t>Scholarship Program</a:t>
            </a:r>
          </a:p>
          <a:p>
            <a:pPr eaLnBrk="1" hangingPunct="1">
              <a:buFont typeface="Wingdings" pitchFamily="2" charset="2"/>
              <a:buNone/>
              <a:defRPr/>
            </a:pPr>
            <a:endParaRPr lang="en-US" dirty="0"/>
          </a:p>
        </p:txBody>
      </p:sp>
      <p:sp>
        <p:nvSpPr>
          <p:cNvPr id="4"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7" name="Picture 7"/>
          <p:cNvPicPr>
            <a:picLocks noChangeAspect="1" noChangeArrowheads="1"/>
          </p:cNvPicPr>
          <p:nvPr/>
        </p:nvPicPr>
        <p:blipFill>
          <a:blip r:embed="rId4" cstate="print">
            <a:clrChange>
              <a:clrFrom>
                <a:srgbClr val="ED9100"/>
              </a:clrFrom>
              <a:clrTo>
                <a:srgbClr val="ED9100">
                  <a:alpha val="0"/>
                </a:srgbClr>
              </a:clrTo>
            </a:clrChange>
          </a:blip>
          <a:srcRect/>
          <a:stretch>
            <a:fillRect/>
          </a:stretch>
        </p:blipFill>
        <p:spPr bwMode="auto">
          <a:xfrm>
            <a:off x="304800" y="533364"/>
            <a:ext cx="1514584" cy="838235"/>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1020" y="1371599"/>
            <a:ext cx="2748287" cy="2052654"/>
          </a:xfrm>
          <a:prstGeom prst="ellipse">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4972" y="3716564"/>
            <a:ext cx="1958159" cy="2641380"/>
          </a:xfrm>
          <a:prstGeom prst="rect">
            <a:avLst/>
          </a:prstGeom>
          <a:ln>
            <a:noFill/>
          </a:ln>
          <a:effectLst>
            <a:softEdge rad="112500"/>
          </a:effectLst>
        </p:spPr>
      </p:pic>
    </p:spTree>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0" y="228600"/>
            <a:ext cx="9144000" cy="1325563"/>
          </a:xfrm>
        </p:spPr>
        <p:txBody>
          <a:bodyPr>
            <a:normAutofit/>
          </a:bodyPr>
          <a:lstStyle/>
          <a:p>
            <a:pPr eaLnBrk="1" hangingPunct="1">
              <a:defRPr/>
            </a:pPr>
            <a:r>
              <a:rPr lang="en-US" sz="3600" dirty="0"/>
              <a:t>Services Completed between 2021-2023</a:t>
            </a:r>
          </a:p>
        </p:txBody>
      </p:sp>
      <p:sp>
        <p:nvSpPr>
          <p:cNvPr id="19458" name="Content Placeholder 2"/>
          <p:cNvSpPr>
            <a:spLocks noGrp="1"/>
          </p:cNvSpPr>
          <p:nvPr>
            <p:ph idx="4294967295"/>
          </p:nvPr>
        </p:nvSpPr>
        <p:spPr>
          <a:xfrm>
            <a:off x="300987" y="1375794"/>
            <a:ext cx="8615362" cy="5349093"/>
          </a:xfrm>
        </p:spPr>
        <p:txBody>
          <a:bodyPr>
            <a:normAutofit/>
          </a:bodyPr>
          <a:lstStyle/>
          <a:p>
            <a:pPr eaLnBrk="1" hangingPunct="1">
              <a:buNone/>
              <a:defRPr/>
            </a:pPr>
            <a:endParaRPr lang="en-US" sz="2000" dirty="0"/>
          </a:p>
          <a:p>
            <a:pPr eaLnBrk="1" hangingPunct="1">
              <a:defRPr/>
            </a:pPr>
            <a:r>
              <a:rPr lang="en-US" sz="2000" b="1" dirty="0"/>
              <a:t>No. of carts and bins tipped:</a:t>
            </a:r>
          </a:p>
          <a:p>
            <a:pPr marL="0" indent="0" eaLnBrk="1" hangingPunct="1">
              <a:buNone/>
              <a:defRPr/>
            </a:pPr>
            <a:r>
              <a:rPr lang="en-US" sz="2000" dirty="0"/>
              <a:t>	Commercial – 107,414</a:t>
            </a:r>
          </a:p>
          <a:p>
            <a:pPr marL="0" indent="0" eaLnBrk="1" hangingPunct="1">
              <a:buNone/>
              <a:defRPr/>
            </a:pPr>
            <a:r>
              <a:rPr lang="en-US" sz="2000" dirty="0"/>
              <a:t>	Multi-Family – 143,280</a:t>
            </a:r>
          </a:p>
          <a:p>
            <a:pPr marL="0" indent="0" eaLnBrk="1" hangingPunct="1">
              <a:buNone/>
              <a:defRPr/>
            </a:pPr>
            <a:r>
              <a:rPr lang="en-US" sz="2000" dirty="0"/>
              <a:t>	Residential – 1,968,829</a:t>
            </a:r>
          </a:p>
          <a:p>
            <a:pPr marL="0" indent="0" eaLnBrk="1" hangingPunct="1">
              <a:buNone/>
              <a:defRPr/>
            </a:pPr>
            <a:endParaRPr lang="en-US" sz="2000" dirty="0"/>
          </a:p>
          <a:p>
            <a:pPr eaLnBrk="1" hangingPunct="1">
              <a:defRPr/>
            </a:pPr>
            <a:r>
              <a:rPr lang="en-US" sz="2000" b="1" dirty="0"/>
              <a:t>Bulky Items Collected</a:t>
            </a:r>
            <a:r>
              <a:rPr lang="en-US" sz="2000" dirty="0"/>
              <a:t>:</a:t>
            </a:r>
          </a:p>
          <a:p>
            <a:pPr marL="0" indent="0" eaLnBrk="1" hangingPunct="1">
              <a:buNone/>
              <a:defRPr/>
            </a:pPr>
            <a:r>
              <a:rPr lang="en-US" sz="2000" dirty="0"/>
              <a:t>	Commercial – 20 requests, 41 items collected</a:t>
            </a:r>
          </a:p>
          <a:p>
            <a:pPr marL="0" indent="0" eaLnBrk="1" hangingPunct="1">
              <a:buNone/>
              <a:defRPr/>
            </a:pPr>
            <a:r>
              <a:rPr lang="en-US" sz="2000" dirty="0"/>
              <a:t>	Multi-Family – 379 requests, 1,007 items collected</a:t>
            </a:r>
          </a:p>
          <a:p>
            <a:pPr marL="0" indent="0" eaLnBrk="1" hangingPunct="1">
              <a:buNone/>
              <a:defRPr/>
            </a:pPr>
            <a:r>
              <a:rPr lang="en-US" sz="2000" dirty="0"/>
              <a:t>	Residential – 4501 requests, 12,595 items collected</a:t>
            </a:r>
          </a:p>
          <a:p>
            <a:pPr marL="0" indent="0" eaLnBrk="1" hangingPunct="1">
              <a:buNone/>
              <a:defRPr/>
            </a:pPr>
            <a:endParaRPr lang="en-US" sz="2000" dirty="0"/>
          </a:p>
          <a:p>
            <a:pPr eaLnBrk="1" hangingPunct="1">
              <a:defRPr/>
            </a:pPr>
            <a:r>
              <a:rPr lang="en-US" sz="2000" b="1" dirty="0"/>
              <a:t>No. of Illegal Items Collected</a:t>
            </a:r>
            <a:r>
              <a:rPr lang="en-US" sz="2000" dirty="0"/>
              <a:t>:</a:t>
            </a:r>
          </a:p>
          <a:p>
            <a:pPr marL="0" indent="0" eaLnBrk="1" hangingPunct="1">
              <a:buNone/>
              <a:defRPr/>
            </a:pPr>
            <a:r>
              <a:rPr lang="en-US" sz="2000" dirty="0"/>
              <a:t>	475 requests, 490 items collected</a:t>
            </a:r>
          </a:p>
          <a:p>
            <a:pPr eaLnBrk="1" hangingPunct="1">
              <a:buNone/>
              <a:defRPr/>
            </a:pPr>
            <a:endParaRPr lang="en-US" sz="2000" dirty="0"/>
          </a:p>
          <a:p>
            <a:pPr eaLnBrk="1" hangingPunct="1">
              <a:buNone/>
              <a:defRPr/>
            </a:pPr>
            <a:endParaRPr lang="en-US" sz="2000" dirty="0"/>
          </a:p>
        </p:txBody>
      </p:sp>
      <p:sp>
        <p:nvSpPr>
          <p:cNvPr id="4"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7" name="Picture 7"/>
          <p:cNvPicPr>
            <a:picLocks noChangeAspect="1" noChangeArrowheads="1"/>
          </p:cNvPicPr>
          <p:nvPr/>
        </p:nvPicPr>
        <p:blipFill>
          <a:blip r:embed="rId3" cstate="print">
            <a:clrChange>
              <a:clrFrom>
                <a:srgbClr val="ED9100"/>
              </a:clrFrom>
              <a:clrTo>
                <a:srgbClr val="ED9100">
                  <a:alpha val="0"/>
                </a:srgbClr>
              </a:clrTo>
            </a:clrChange>
          </a:blip>
          <a:srcRect/>
          <a:stretch>
            <a:fillRect/>
          </a:stretch>
        </p:blipFill>
        <p:spPr bwMode="auto">
          <a:xfrm>
            <a:off x="7391400" y="5638800"/>
            <a:ext cx="1428750" cy="790731"/>
          </a:xfrm>
          <a:prstGeom prst="rect">
            <a:avLst/>
          </a:prstGeom>
          <a:noFill/>
          <a:ln w="9525">
            <a:noFill/>
            <a:miter lim="800000"/>
            <a:headEnd/>
            <a:tailEnd/>
          </a:ln>
        </p:spPr>
      </p:pic>
    </p:spTree>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57200" y="228600"/>
            <a:ext cx="8153400" cy="1325563"/>
          </a:xfrm>
        </p:spPr>
        <p:txBody>
          <a:bodyPr>
            <a:normAutofit/>
          </a:bodyPr>
          <a:lstStyle/>
          <a:p>
            <a:pPr eaLnBrk="1" hangingPunct="1">
              <a:defRPr/>
            </a:pPr>
            <a:r>
              <a:rPr lang="en-US" sz="4000" dirty="0"/>
              <a:t>Annual Rate Increase</a:t>
            </a:r>
          </a:p>
        </p:txBody>
      </p:sp>
      <p:sp>
        <p:nvSpPr>
          <p:cNvPr id="21506" name="Text Box 4"/>
          <p:cNvSpPr txBox="1">
            <a:spLocks noChangeArrowheads="1"/>
          </p:cNvSpPr>
          <p:nvPr/>
        </p:nvSpPr>
        <p:spPr bwMode="auto">
          <a:xfrm>
            <a:off x="457200" y="914400"/>
            <a:ext cx="8305800" cy="1107996"/>
          </a:xfrm>
          <a:prstGeom prst="rect">
            <a:avLst/>
          </a:prstGeom>
          <a:noFill/>
          <a:ln w="9525">
            <a:noFill/>
            <a:miter lim="800000"/>
            <a:headEnd/>
            <a:tailEnd/>
          </a:ln>
        </p:spPr>
        <p:txBody>
          <a:bodyPr>
            <a:spAutoFit/>
          </a:bodyPr>
          <a:lstStyle/>
          <a:p>
            <a:pPr algn="ctr">
              <a:spcBef>
                <a:spcPct val="50000"/>
              </a:spcBef>
            </a:pPr>
            <a:endParaRPr lang="en-US" dirty="0"/>
          </a:p>
          <a:p>
            <a:pPr lvl="1" algn="ctr">
              <a:spcBef>
                <a:spcPct val="50000"/>
              </a:spcBef>
            </a:pPr>
            <a:endParaRPr lang="en-US" sz="1400" b="1" i="1" u="sng" dirty="0"/>
          </a:p>
          <a:p>
            <a:pPr>
              <a:spcBef>
                <a:spcPct val="50000"/>
              </a:spcBef>
            </a:pPr>
            <a:endParaRPr lang="en-US" dirty="0"/>
          </a:p>
        </p:txBody>
      </p:sp>
      <p:sp>
        <p:nvSpPr>
          <p:cNvPr id="4"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7" name="Picture 7"/>
          <p:cNvPicPr>
            <a:picLocks noChangeAspect="1" noChangeArrowheads="1"/>
          </p:cNvPicPr>
          <p:nvPr/>
        </p:nvPicPr>
        <p:blipFill>
          <a:blip r:embed="rId3" cstate="print">
            <a:clrChange>
              <a:clrFrom>
                <a:srgbClr val="ED9100"/>
              </a:clrFrom>
              <a:clrTo>
                <a:srgbClr val="ED9100">
                  <a:alpha val="0"/>
                </a:srgbClr>
              </a:clrTo>
            </a:clrChange>
          </a:blip>
          <a:srcRect/>
          <a:stretch>
            <a:fillRect/>
          </a:stretch>
        </p:blipFill>
        <p:spPr bwMode="auto">
          <a:xfrm>
            <a:off x="7529875" y="5808047"/>
            <a:ext cx="1366475" cy="756265"/>
          </a:xfrm>
          <a:prstGeom prst="rect">
            <a:avLst/>
          </a:prstGeom>
          <a:noFill/>
          <a:ln w="9525">
            <a:noFill/>
            <a:miter lim="800000"/>
            <a:headEnd/>
            <a:tailEnd/>
          </a:ln>
        </p:spPr>
      </p:pic>
      <p:sp>
        <p:nvSpPr>
          <p:cNvPr id="2" name="Rectangle 1"/>
          <p:cNvSpPr/>
          <p:nvPr/>
        </p:nvSpPr>
        <p:spPr>
          <a:xfrm>
            <a:off x="-319489" y="1782763"/>
            <a:ext cx="8968189" cy="4801314"/>
          </a:xfrm>
          <a:prstGeom prst="rect">
            <a:avLst/>
          </a:prstGeom>
        </p:spPr>
        <p:txBody>
          <a:bodyPr wrap="square">
            <a:spAutoFit/>
          </a:bodyPr>
          <a:lstStyle/>
          <a:p>
            <a:pPr marL="1463040" marR="0">
              <a:spcBef>
                <a:spcPts val="0"/>
              </a:spcBef>
              <a:spcAft>
                <a:spcPts val="0"/>
              </a:spcAft>
            </a:pPr>
            <a:r>
              <a:rPr lang="en-US" dirty="0">
                <a:latin typeface="Calibri" panose="020F0502020204030204" pitchFamily="34" charset="0"/>
                <a:ea typeface="Calibri" panose="020F0502020204030204" pitchFamily="34" charset="0"/>
              </a:rPr>
              <a:t>Effective January 1, rates are increased by CPI in accordance with the contract. For more information please contact UWS customer service.</a:t>
            </a:r>
          </a:p>
          <a:p>
            <a:pPr marL="146304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174879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New Single Family Residential Rate: From $26.31 to $26.63</a:t>
            </a:r>
          </a:p>
          <a:p>
            <a:pPr marL="146304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174879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New Single Family Residential Senior Citizen Rate: From $21.39 to $21.74</a:t>
            </a:r>
          </a:p>
          <a:p>
            <a:pPr marL="1463040" marR="0">
              <a:spcBef>
                <a:spcPts val="0"/>
              </a:spcBef>
              <a:spcAft>
                <a:spcPts val="0"/>
              </a:spcAft>
            </a:pPr>
            <a:endParaRPr lang="en-US" dirty="0">
              <a:latin typeface="Calibri" panose="020F0502020204030204" pitchFamily="34" charset="0"/>
              <a:ea typeface="Calibri" panose="020F0502020204030204" pitchFamily="34" charset="0"/>
            </a:endParaRPr>
          </a:p>
          <a:p>
            <a:pPr marL="174879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Commercial Rate for Standard Service: 1 yard 1 time per week: From $160.42 to $164.38</a:t>
            </a:r>
          </a:p>
          <a:p>
            <a:pPr marL="1463040" marR="0">
              <a:spcBef>
                <a:spcPts val="0"/>
              </a:spcBef>
              <a:spcAft>
                <a:spcPts val="0"/>
              </a:spcAft>
            </a:pPr>
            <a:endParaRPr lang="en-US" dirty="0">
              <a:latin typeface="Calibri" panose="020F0502020204030204" pitchFamily="34" charset="0"/>
              <a:ea typeface="Calibri" panose="020F0502020204030204" pitchFamily="34" charset="0"/>
            </a:endParaRPr>
          </a:p>
          <a:p>
            <a:pPr marL="174879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Commercial Rate for Standard Service: 3 yard 1 time per week: From $213.77 to $219.05</a:t>
            </a:r>
          </a:p>
          <a:p>
            <a:pPr marL="1748790" marR="0" indent="-285750">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1748790" marR="0" indent="-285750">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146304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1463040" marR="0" algn="ctr">
              <a:spcBef>
                <a:spcPts val="0"/>
              </a:spcBef>
              <a:spcAft>
                <a:spcPts val="0"/>
              </a:spcAft>
            </a:pPr>
            <a:r>
              <a:rPr lang="en-US" dirty="0">
                <a:latin typeface="Calibri" panose="020F0502020204030204" pitchFamily="34" charset="0"/>
                <a:ea typeface="Calibri" panose="020F0502020204030204" pitchFamily="34" charset="0"/>
              </a:rPr>
              <a:t>For a complete list of updated rates please contact  </a:t>
            </a:r>
          </a:p>
          <a:p>
            <a:pPr marL="1463040" marR="0" algn="ctr">
              <a:spcBef>
                <a:spcPts val="0"/>
              </a:spcBef>
              <a:spcAft>
                <a:spcPts val="0"/>
              </a:spcAft>
            </a:pPr>
            <a:r>
              <a:rPr lang="en-US" dirty="0">
                <a:latin typeface="Calibri" panose="020F0502020204030204" pitchFamily="34" charset="0"/>
                <a:ea typeface="Calibri" panose="020F0502020204030204" pitchFamily="34" charset="0"/>
              </a:rPr>
              <a:t>customer service at (562) 287-7888.</a:t>
            </a:r>
            <a:endParaRPr lang="en-US"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0" y="228600"/>
            <a:ext cx="9144000" cy="1325563"/>
          </a:xfrm>
        </p:spPr>
        <p:txBody>
          <a:bodyPr>
            <a:normAutofit/>
          </a:bodyPr>
          <a:lstStyle/>
          <a:p>
            <a:pPr eaLnBrk="1" hangingPunct="1">
              <a:defRPr/>
            </a:pPr>
            <a:r>
              <a:rPr lang="en-US" sz="4000"/>
              <a:t>Programs and Events</a:t>
            </a:r>
          </a:p>
        </p:txBody>
      </p:sp>
      <p:sp>
        <p:nvSpPr>
          <p:cNvPr id="3" name="Content Placeholder 2"/>
          <p:cNvSpPr>
            <a:spLocks noGrp="1"/>
          </p:cNvSpPr>
          <p:nvPr>
            <p:ph idx="4294967295"/>
          </p:nvPr>
        </p:nvSpPr>
        <p:spPr>
          <a:xfrm>
            <a:off x="1066800" y="1600200"/>
            <a:ext cx="7239000" cy="4267200"/>
          </a:xfrm>
        </p:spPr>
        <p:txBody>
          <a:bodyPr>
            <a:normAutofit/>
          </a:bodyPr>
          <a:lstStyle/>
          <a:p>
            <a:pPr eaLnBrk="1" hangingPunct="1">
              <a:lnSpc>
                <a:spcPct val="90000"/>
              </a:lnSpc>
            </a:pPr>
            <a:r>
              <a:rPr lang="en-US" sz="2400" dirty="0"/>
              <a:t>Quarterly Bulky Item Drop off Events</a:t>
            </a:r>
          </a:p>
          <a:p>
            <a:pPr eaLnBrk="1" hangingPunct="1">
              <a:lnSpc>
                <a:spcPct val="90000"/>
              </a:lnSpc>
            </a:pPr>
            <a:r>
              <a:rPr lang="en-US" sz="2400" dirty="0"/>
              <a:t>Sharps Collection Program</a:t>
            </a:r>
          </a:p>
          <a:p>
            <a:pPr eaLnBrk="1" hangingPunct="1">
              <a:lnSpc>
                <a:spcPct val="90000"/>
              </a:lnSpc>
            </a:pPr>
            <a:r>
              <a:rPr lang="en-US" sz="2400" dirty="0"/>
              <a:t>Mulch / Compost Giveaway Program</a:t>
            </a:r>
          </a:p>
          <a:p>
            <a:pPr eaLnBrk="1" hangingPunct="1">
              <a:lnSpc>
                <a:spcPct val="90000"/>
              </a:lnSpc>
            </a:pPr>
            <a:r>
              <a:rPr lang="en-US" sz="2400" dirty="0"/>
              <a:t>Shredding Events</a:t>
            </a:r>
          </a:p>
          <a:p>
            <a:pPr eaLnBrk="1" hangingPunct="1">
              <a:lnSpc>
                <a:spcPct val="90000"/>
              </a:lnSpc>
            </a:pPr>
            <a:r>
              <a:rPr lang="en-US" sz="2400" dirty="0"/>
              <a:t>Bulky Item Collection: </a:t>
            </a:r>
          </a:p>
          <a:p>
            <a:pPr marL="0" indent="0" eaLnBrk="1" hangingPunct="1">
              <a:lnSpc>
                <a:spcPct val="90000"/>
              </a:lnSpc>
              <a:buNone/>
            </a:pPr>
            <a:r>
              <a:rPr lang="en-US" sz="2400" dirty="0"/>
              <a:t>	</a:t>
            </a:r>
            <a:r>
              <a:rPr lang="en-US" sz="2000" dirty="0"/>
              <a:t>Single Family/Multi-Family are entitled to four (4) bulky 	waste pickups per dwelling unit, per year and up to six (6) 	items per pick up</a:t>
            </a:r>
          </a:p>
          <a:p>
            <a:pPr eaLnBrk="1" hangingPunct="1">
              <a:lnSpc>
                <a:spcPct val="90000"/>
              </a:lnSpc>
            </a:pPr>
            <a:endParaRPr lang="en-US" sz="2000" dirty="0"/>
          </a:p>
          <a:p>
            <a:pPr eaLnBrk="1" hangingPunct="1">
              <a:lnSpc>
                <a:spcPct val="90000"/>
              </a:lnSpc>
            </a:pPr>
            <a:r>
              <a:rPr lang="en-US" sz="2400" dirty="0"/>
              <a:t>Weekly Abandoned Item Sweeps &amp; Collection</a:t>
            </a:r>
          </a:p>
          <a:p>
            <a:pPr>
              <a:lnSpc>
                <a:spcPct val="90000"/>
              </a:lnSpc>
            </a:pPr>
            <a:r>
              <a:rPr lang="en-US" sz="2400" dirty="0"/>
              <a:t>E-Waste/Covered Electronic Devices collection</a:t>
            </a:r>
          </a:p>
          <a:p>
            <a:pPr eaLnBrk="1" hangingPunct="1">
              <a:lnSpc>
                <a:spcPct val="90000"/>
              </a:lnSpc>
            </a:pPr>
            <a:endParaRPr lang="en-US" dirty="0"/>
          </a:p>
          <a:p>
            <a:pPr eaLnBrk="1" hangingPunct="1">
              <a:lnSpc>
                <a:spcPct val="90000"/>
              </a:lnSpc>
            </a:pPr>
            <a:endParaRPr lang="en-US" dirty="0"/>
          </a:p>
        </p:txBody>
      </p:sp>
      <p:sp>
        <p:nvSpPr>
          <p:cNvPr id="4" name="Rectangle 2"/>
          <p:cNvSpPr>
            <a:spLocks noChangeArrowheads="1" noChangeShapeType="1"/>
          </p:cNvSpPr>
          <p:nvPr/>
        </p:nvSpPr>
        <p:spPr bwMode="auto">
          <a:xfrm>
            <a:off x="0" y="0"/>
            <a:ext cx="9144000" cy="304800"/>
          </a:xfrm>
          <a:prstGeom prst="rect">
            <a:avLst/>
          </a:prstGeom>
          <a:solidFill>
            <a:srgbClr val="97200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noChangeShapeType="1"/>
          </p:cNvSpPr>
          <p:nvPr/>
        </p:nvSpPr>
        <p:spPr bwMode="auto">
          <a:xfrm>
            <a:off x="0" y="6661150"/>
            <a:ext cx="9144000" cy="196850"/>
          </a:xfrm>
          <a:prstGeom prst="rect">
            <a:avLst/>
          </a:prstGeom>
          <a:solidFill>
            <a:srgbClr val="999999"/>
          </a:solidFill>
          <a:ln w="317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AutoShape 4"/>
          <p:cNvSpPr>
            <a:spLocks noChangeArrowheads="1" noChangeShapeType="1"/>
          </p:cNvSpPr>
          <p:nvPr/>
        </p:nvSpPr>
        <p:spPr bwMode="auto">
          <a:xfrm flipH="1">
            <a:off x="6248400" y="6019800"/>
            <a:ext cx="2400300" cy="935038"/>
          </a:xfrm>
          <a:custGeom>
            <a:avLst/>
            <a:gdLst>
              <a:gd name="G0" fmla="+- -32000 0 0"/>
              <a:gd name="G1" fmla="+- 8856 0 0"/>
              <a:gd name="G2" fmla="+- 23317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62750" y="40856"/>
              </a:cxn>
              <a:cxn ang="0">
                <a:pos x="53916" y="55317"/>
              </a:cxn>
              <a:cxn ang="0">
                <a:pos x="10083" y="55317"/>
              </a:cxn>
              <a:cxn ang="0">
                <a:pos x="0" y="32000"/>
              </a:cxn>
              <a:cxn ang="0">
                <a:pos x="0" y="32000"/>
              </a:cxn>
              <a:cxn ang="0">
                <a:pos x="0" y="40855"/>
              </a:cxn>
              <a:cxn ang="0">
                <a:pos x="62750" y="40855"/>
              </a:cxn>
              <a:cxn ang="0">
                <a:pos x="62750" y="40856"/>
              </a:cxn>
            </a:cxnLst>
            <a:rect l="T13" t="T15" r="T17" b="T19"/>
            <a:pathLst>
              <a:path w="64000" h="64000">
                <a:moveTo>
                  <a:pt x="62750" y="40856"/>
                </a:moveTo>
                <a:cubicBezTo>
                  <a:pt x="61158" y="46382"/>
                  <a:pt x="58106" y="51378"/>
                  <a:pt x="53916" y="55317"/>
                </a:cubicBezTo>
                <a:lnTo>
                  <a:pt x="10083" y="55317"/>
                </a:lnTo>
                <a:cubicBezTo>
                  <a:pt x="3649" y="49269"/>
                  <a:pt x="0" y="40830"/>
                  <a:pt x="0" y="32000"/>
                </a:cubicBezTo>
                <a:lnTo>
                  <a:pt x="0" y="40855"/>
                </a:lnTo>
                <a:lnTo>
                  <a:pt x="62750" y="40855"/>
                </a:lnTo>
                <a:cubicBezTo>
                  <a:pt x="62750" y="40855"/>
                  <a:pt x="62750" y="40855"/>
                  <a:pt x="62750" y="40856"/>
                </a:cubicBezTo>
                <a:close/>
              </a:path>
            </a:pathLst>
          </a:custGeom>
          <a:solidFill>
            <a:srgbClr val="CCCCCC"/>
          </a:solidFill>
          <a:ln w="9525"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7" name="Picture 7"/>
          <p:cNvPicPr>
            <a:picLocks noChangeAspect="1" noChangeArrowheads="1"/>
          </p:cNvPicPr>
          <p:nvPr/>
        </p:nvPicPr>
        <p:blipFill>
          <a:blip r:embed="rId3" cstate="print">
            <a:clrChange>
              <a:clrFrom>
                <a:srgbClr val="ED9100"/>
              </a:clrFrom>
              <a:clrTo>
                <a:srgbClr val="ED9100">
                  <a:alpha val="0"/>
                </a:srgbClr>
              </a:clrTo>
            </a:clrChange>
          </a:blip>
          <a:srcRect/>
          <a:stretch>
            <a:fillRect/>
          </a:stretch>
        </p:blipFill>
        <p:spPr bwMode="auto">
          <a:xfrm>
            <a:off x="7543800" y="5815754"/>
            <a:ext cx="1352550" cy="748558"/>
          </a:xfrm>
          <a:prstGeom prst="rect">
            <a:avLst/>
          </a:prstGeom>
          <a:noFill/>
          <a:ln w="9525">
            <a:noFill/>
            <a:miter lim="800000"/>
            <a:headEnd/>
            <a:tailEnd/>
          </a:ln>
        </p:spPr>
      </p:pic>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39ADC6BA2634F9E9CE92CCF5C123A" ma:contentTypeVersion="17" ma:contentTypeDescription="Create a new document." ma:contentTypeScope="" ma:versionID="a1ac51f7c9ef1aa57216eeca7ae09a8f">
  <xsd:schema xmlns:xsd="http://www.w3.org/2001/XMLSchema" xmlns:xs="http://www.w3.org/2001/XMLSchema" xmlns:p="http://schemas.microsoft.com/office/2006/metadata/properties" xmlns:ns2="68246f39-0204-4b86-94a7-9750fde98c2a" xmlns:ns3="34e44458-198e-43fd-9498-969aee47c044" xmlns:ns4="bf2920f7-6e42-4ee3-9f3f-c94b7af73a2a" targetNamespace="http://schemas.microsoft.com/office/2006/metadata/properties" ma:root="true" ma:fieldsID="35013ed399c6ec29195607d8b0f12200" ns2:_="" ns3:_="" ns4:_="">
    <xsd:import namespace="68246f39-0204-4b86-94a7-9750fde98c2a"/>
    <xsd:import namespace="34e44458-198e-43fd-9498-969aee47c044"/>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ModernAudienceTargetUserField" minOccurs="0"/>
                <xsd:element ref="ns2:_ModernAudienceAadObjectI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46f39-0204-4b86-94a7-9750fde9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ModernAudienceTargetUserField" ma:index="19"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0" nillable="true" ma:displayName="AudienceIds" ma:list="{dd2b3e0a-2829-47ce-97ff-7ed2991020a7}" ma:internalName="_ModernAudienceAadObjectIds" ma:readOnly="true" ma:showField="_AadObjectIdForUser" ma:web="34e44458-198e-43fd-9498-969aee47c044">
      <xsd:complexType>
        <xsd:complexContent>
          <xsd:extension base="dms:MultiChoiceLookup">
            <xsd:sequence>
              <xsd:element name="Value" type="dms:Lookup" maxOccurs="unbounded" minOccurs="0" nillable="true"/>
            </xsd:sequence>
          </xsd:extension>
        </xsd:complexContent>
      </xsd:complex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44458-198e-43fd-9498-969aee47c0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2931860-6ad3-4331-b314-4037477b37b6}" ma:internalName="TaxCatchAll" ma:showField="CatchAllData" ma:web="34e44458-198e-43fd-9498-969aee47c0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ModernAudienceTargetUserField xmlns="68246f39-0204-4b86-94a7-9750fde98c2a">
      <UserInfo>
        <DisplayName/>
        <AccountId xsi:nil="true"/>
        <AccountType/>
      </UserInfo>
    </_ModernAudienceTargetUserField>
    <lcf76f155ced4ddcb4097134ff3c332f xmlns="68246f39-0204-4b86-94a7-9750fde98c2a">
      <Terms xmlns="http://schemas.microsoft.com/office/infopath/2007/PartnerControls"/>
    </lcf76f155ced4ddcb4097134ff3c332f>
    <TaxCatchAll xmlns="bf2920f7-6e42-4ee3-9f3f-c94b7af73a2a" xsi:nil="true"/>
    <SharedWithUsers xmlns="34e44458-198e-43fd-9498-969aee47c044">
      <UserInfo>
        <DisplayName>Elizabeth Vazquez</DisplayName>
        <AccountId>1423</AccountId>
        <AccountType/>
      </UserInfo>
      <UserInfo>
        <DisplayName>Benjamin (Aquiles) Cortez</DisplayName>
        <AccountId>529</AccountId>
        <AccountType/>
      </UserInfo>
    </SharedWithUsers>
  </documentManagement>
</p:properties>
</file>

<file path=customXml/itemProps1.xml><?xml version="1.0" encoding="utf-8"?>
<ds:datastoreItem xmlns:ds="http://schemas.openxmlformats.org/officeDocument/2006/customXml" ds:itemID="{FA3EFC46-0910-43BF-BE85-A16AD8FB5387}">
  <ds:schemaRefs>
    <ds:schemaRef ds:uri="34e44458-198e-43fd-9498-969aee47c044"/>
    <ds:schemaRef ds:uri="68246f39-0204-4b86-94a7-9750fde98c2a"/>
    <ds:schemaRef ds:uri="bf2920f7-6e42-4ee3-9f3f-c94b7af73a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E4D282-B551-42D2-A618-B7CD2D1AC20C}">
  <ds:schemaRefs>
    <ds:schemaRef ds:uri="http://schemas.microsoft.com/sharepoint/v3/contenttype/forms"/>
  </ds:schemaRefs>
</ds:datastoreItem>
</file>

<file path=customXml/itemProps3.xml><?xml version="1.0" encoding="utf-8"?>
<ds:datastoreItem xmlns:ds="http://schemas.openxmlformats.org/officeDocument/2006/customXml" ds:itemID="{50BE4962-7FEE-43B1-973C-73ADE4D35358}">
  <ds:schemaRefs>
    <ds:schemaRef ds:uri="http://schemas.microsoft.com/office/2006/documentManagement/types"/>
    <ds:schemaRef ds:uri="68246f39-0204-4b86-94a7-9750fde98c2a"/>
    <ds:schemaRef ds:uri="http://schemas.microsoft.com/office/infopath/2007/PartnerControls"/>
    <ds:schemaRef ds:uri="http://purl.org/dc/terms/"/>
    <ds:schemaRef ds:uri="http://purl.org/dc/dcmitype/"/>
    <ds:schemaRef ds:uri="34e44458-198e-43fd-9498-969aee47c044"/>
    <ds:schemaRef ds:uri="http://purl.org/dc/elements/1.1/"/>
    <ds:schemaRef ds:uri="http://schemas.microsoft.com/office/2006/metadata/properties"/>
    <ds:schemaRef ds:uri="http://schemas.openxmlformats.org/package/2006/metadata/core-properties"/>
    <ds:schemaRef ds:uri="bf2920f7-6e42-4ee3-9f3f-c94b7af73a2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4972</TotalTime>
  <Words>829</Words>
  <Application>Microsoft Office PowerPoint</Application>
  <PresentationFormat>On-screen Show (4:3)</PresentationFormat>
  <Paragraphs>121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Palatino Linotype</vt:lpstr>
      <vt:lpstr>Times New Roman</vt:lpstr>
      <vt:lpstr>Wingdings</vt:lpstr>
      <vt:lpstr>Office Theme</vt:lpstr>
      <vt:lpstr>PowerPoint Presentation</vt:lpstr>
      <vt:lpstr>Maywood Custom Website</vt:lpstr>
      <vt:lpstr>            Benefits to the Community</vt:lpstr>
      <vt:lpstr>    Senate Bill 1383 Organic Waste Reduction                 </vt:lpstr>
      <vt:lpstr>AB 341 RECYCLING</vt:lpstr>
      <vt:lpstr>Events UWS donated &amp; participated</vt:lpstr>
      <vt:lpstr>Services Completed between 2021-2023</vt:lpstr>
      <vt:lpstr>Annual Rate Increase</vt:lpstr>
      <vt:lpstr>Programs and Events</vt:lpstr>
      <vt:lpstr>Where should I place my carts?</vt:lpstr>
      <vt:lpstr>Bulky Items and Missed Pick-ups</vt:lpstr>
      <vt:lpstr>Hazardous Waste: Too TOXIC to TRASH</vt:lpstr>
      <vt:lpstr>Holiday Schedule Universal Waste Systems Inc. observes the following holidays:</vt:lpstr>
      <vt:lpstr>Questions / Comments</vt:lpstr>
    </vt:vector>
  </TitlesOfParts>
  <Company>County of Los Angeles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Sponsored by Los Angeles County and Waste Hauler for the Franchise Community Area</dc:title>
  <dc:creator>MMENDOZA</dc:creator>
  <cp:lastModifiedBy>Karen Iniguez</cp:lastModifiedBy>
  <cp:revision>22</cp:revision>
  <cp:lastPrinted>2024-01-10T19:37:26Z</cp:lastPrinted>
  <dcterms:created xsi:type="dcterms:W3CDTF">2011-03-21T20:25:53Z</dcterms:created>
  <dcterms:modified xsi:type="dcterms:W3CDTF">2024-01-11T00:44:21Z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0x010100F6639ADC6BA2634F9E9CE92CCF5C123A</vt:lpwstr>
  </property>
  <property fmtid="{D5CDD505-2E9C-101B-9397-08002B2CF9AE}" pid="3" name="MediaServiceImageTags">
    <vt:lpwstr/>
  </property>
</Properties>
</file>